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5"/>
  </p:notesMasterIdLst>
  <p:sldIdLst>
    <p:sldId id="289" r:id="rId5"/>
    <p:sldId id="290" r:id="rId6"/>
    <p:sldId id="282" r:id="rId7"/>
    <p:sldId id="302" r:id="rId8"/>
    <p:sldId id="297" r:id="rId9"/>
    <p:sldId id="292" r:id="rId10"/>
    <p:sldId id="315" r:id="rId11"/>
    <p:sldId id="293" r:id="rId12"/>
    <p:sldId id="294" r:id="rId13"/>
    <p:sldId id="295" r:id="rId14"/>
    <p:sldId id="314" r:id="rId15"/>
    <p:sldId id="312" r:id="rId16"/>
    <p:sldId id="307" r:id="rId17"/>
    <p:sldId id="264" r:id="rId18"/>
    <p:sldId id="308" r:id="rId19"/>
    <p:sldId id="306" r:id="rId20"/>
    <p:sldId id="305" r:id="rId21"/>
    <p:sldId id="310" r:id="rId22"/>
    <p:sldId id="311"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71252B-7364-1F39-E63D-A30880EC66A3}" name="Sabrine Hussein" initials="SH" userId="S::shussei8@gmu.edu::8a9957cb-fd30-4b2b-b27a-96db4949ad5e" providerId="AD"/>
  <p188:author id="{16F4357B-7F7A-D887-C3AF-CC6C75D544EF}" name="M'hammed Amine El Boury" initials="MB" userId="S::melboury@gmu.edu::51348744-20c6-43a4-8a72-cfe3c97d4c7e" providerId="AD"/>
  <p188:author id="{415E70A7-B34C-D396-2319-92E1A953A012}" name="Ama Sefaa Bempong Ampomah" initials="AA" userId="S::aampomah@gmu.edu::0e2ed088-9b55-4d35-b7b1-0a6e155fb94a" providerId="AD"/>
  <p188:author id="{BB4A29C4-F000-91ED-D345-EAA4928EFDEC}" name="Snehita Moturu" initials="SM" userId="S::smoturu@gmu.edu::e2ee776e-0df2-4571-8a4e-cd84a4bf813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50BF"/>
    <a:srgbClr val="0059BF"/>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CEB45-F9F1-9679-6384-FFCF9E3E489A}" v="3348" dt="2024-05-05T05:25:15.877"/>
    <p1510:client id="{13B9797E-374A-D426-9A9C-A8F7C6220F08}" v="430" dt="2024-05-04T14:47:53.666"/>
    <p1510:client id="{2309AF66-C341-C4F4-B4AC-8E0B1EA1A2B4}" v="544" dt="2024-05-05T07:16:52.622"/>
    <p1510:client id="{26AFB4F8-BE4D-0033-0E78-29C30FD6565F}" v="330" dt="2024-05-04T18:14:18.243"/>
    <p1510:client id="{68E07E04-B143-CD14-4656-EE78C651BB4F}" v="165" dt="2024-05-04T22:00:50.630"/>
    <p1510:client id="{75703254-6AB9-BAFA-04D2-D8E5E08C582C}" v="2" dt="2024-05-05T13:00:16.117"/>
    <p1510:client id="{759A48EC-04B3-AA64-7CD9-3FB663A3CDFB}" v="6" dt="2024-05-04T04:40:50.813"/>
    <p1510:client id="{7A643A3D-05B8-2BCA-83BB-FBFF59107AA3}" v="108" dt="2024-05-05T13:15:19.571"/>
    <p1510:client id="{8205EF8C-67E6-5A7C-245A-315404C65ADC}" v="1368" dt="2024-05-05T04:09:57.410"/>
    <p1510:client id="{850C47F5-D0EF-E2FE-CA1B-C18ABA2F5DB4}" v="122" dt="2024-05-05T13:05:46.912"/>
    <p1510:client id="{85ACA292-242B-B4C0-4B06-8C5BAF984417}" v="74" dt="2024-05-05T05:26:25.775"/>
    <p1510:client id="{9D5C25E3-7203-0FBB-CC73-FBCDC65BA68E}" v="69" dt="2024-05-04T16:06:01.498"/>
    <p1510:client id="{A176FA29-DA15-A29D-C4D1-7D9357AF52C6}" v="2" dt="2024-05-05T13:03:25.864"/>
    <p1510:client id="{A9C5E653-DB4E-46FE-A0F2-B7844A79965B}" v="1" dt="2024-05-04T04:43:49.765"/>
    <p1510:client id="{D4D77719-27EB-204A-B259-46404F1E4749}" v="2" dt="2024-05-05T04:06:20.337"/>
    <p1510:client id="{F67614AF-A89E-A7C3-8C1A-DDE8DB47BBB0}" v="1402" dt="2024-05-04T07:48:03.777"/>
    <p1510:client id="{F7C4D3C0-D506-7752-5B71-252F85D2AB6C}" v="77" dt="2024-05-05T04:36:37.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60F53-EA87-4BF6-B082-BB4A7AC6E97A}" type="doc">
      <dgm:prSet loTypeId="urn:microsoft.com/office/officeart/2018/2/layout/IconVerticalSolidList" loCatId="icon" qsTypeId="urn:microsoft.com/office/officeart/2005/8/quickstyle/simple1" qsCatId="simple" csTypeId="urn:microsoft.com/office/officeart/2005/8/colors/accent5_3" csCatId="accent5" phldr="1"/>
      <dgm:spPr/>
      <dgm:t>
        <a:bodyPr/>
        <a:lstStyle/>
        <a:p>
          <a:endParaRPr lang="en-US"/>
        </a:p>
      </dgm:t>
    </dgm:pt>
    <dgm:pt modelId="{63415960-551B-4D95-BEF3-089C7DDE7A29}">
      <dgm:prSet/>
      <dgm:spPr/>
      <dgm:t>
        <a:bodyPr/>
        <a:lstStyle/>
        <a:p>
          <a:pPr>
            <a:lnSpc>
              <a:spcPct val="100000"/>
            </a:lnSpc>
          </a:pPr>
          <a:r>
            <a:rPr lang="en-US" b="0" i="0">
              <a:solidFill>
                <a:schemeClr val="accent5">
                  <a:lumMod val="50000"/>
                </a:schemeClr>
              </a:solidFill>
              <a:latin typeface="Calibri"/>
              <a:cs typeface="Calibri"/>
            </a:rPr>
            <a:t>Executive summary</a:t>
          </a:r>
          <a:endParaRPr lang="en-US" b="0">
            <a:solidFill>
              <a:schemeClr val="accent5">
                <a:lumMod val="50000"/>
              </a:schemeClr>
            </a:solidFill>
            <a:latin typeface="Calibri"/>
            <a:cs typeface="Calibri"/>
          </a:endParaRPr>
        </a:p>
      </dgm:t>
    </dgm:pt>
    <dgm:pt modelId="{772CEC1F-C51D-454A-9550-3A46E3D314A8}" type="parTrans" cxnId="{C1557912-5B33-4AD6-8CE9-F859E63597E2}">
      <dgm:prSet/>
      <dgm:spPr/>
      <dgm:t>
        <a:bodyPr/>
        <a:lstStyle/>
        <a:p>
          <a:endParaRPr lang="en-US"/>
        </a:p>
      </dgm:t>
    </dgm:pt>
    <dgm:pt modelId="{3BA62D94-D5E7-488F-9966-3E72F51FA690}" type="sibTrans" cxnId="{C1557912-5B33-4AD6-8CE9-F859E63597E2}">
      <dgm:prSet/>
      <dgm:spPr/>
      <dgm:t>
        <a:bodyPr/>
        <a:lstStyle/>
        <a:p>
          <a:endParaRPr lang="en-US"/>
        </a:p>
      </dgm:t>
    </dgm:pt>
    <dgm:pt modelId="{EC45D335-1345-4567-8A12-5865BBAADC4A}">
      <dgm:prSet/>
      <dgm:spPr/>
      <dgm:t>
        <a:bodyPr/>
        <a:lstStyle/>
        <a:p>
          <a:pPr>
            <a:lnSpc>
              <a:spcPct val="100000"/>
            </a:lnSpc>
          </a:pPr>
          <a:r>
            <a:rPr lang="en-US" b="0">
              <a:solidFill>
                <a:schemeClr val="accent5">
                  <a:lumMod val="50000"/>
                </a:schemeClr>
              </a:solidFill>
              <a:latin typeface="Calibri"/>
              <a:cs typeface="Calibri"/>
            </a:rPr>
            <a:t>Introduction</a:t>
          </a:r>
        </a:p>
      </dgm:t>
    </dgm:pt>
    <dgm:pt modelId="{9547A17F-07D2-4DC8-B306-84091A863DD5}" type="parTrans" cxnId="{E3F3E9B8-5B71-4D08-81E0-1B8F1A253A5F}">
      <dgm:prSet/>
      <dgm:spPr/>
      <dgm:t>
        <a:bodyPr/>
        <a:lstStyle/>
        <a:p>
          <a:endParaRPr lang="en-US"/>
        </a:p>
      </dgm:t>
    </dgm:pt>
    <dgm:pt modelId="{D5F8FFFA-E3AF-483E-891D-D793FA11A970}" type="sibTrans" cxnId="{E3F3E9B8-5B71-4D08-81E0-1B8F1A253A5F}">
      <dgm:prSet/>
      <dgm:spPr/>
      <dgm:t>
        <a:bodyPr/>
        <a:lstStyle/>
        <a:p>
          <a:endParaRPr lang="en-US"/>
        </a:p>
      </dgm:t>
    </dgm:pt>
    <dgm:pt modelId="{6857A1D4-CBAC-4B00-AEE0-BE08B322BAC9}">
      <dgm:prSet/>
      <dgm:spPr/>
      <dgm:t>
        <a:bodyPr/>
        <a:lstStyle/>
        <a:p>
          <a:pPr>
            <a:lnSpc>
              <a:spcPct val="100000"/>
            </a:lnSpc>
          </a:pPr>
          <a:r>
            <a:rPr lang="en-US" b="0">
              <a:solidFill>
                <a:schemeClr val="accent5">
                  <a:lumMod val="50000"/>
                </a:schemeClr>
              </a:solidFill>
              <a:latin typeface="Calibri"/>
              <a:cs typeface="Calibri"/>
            </a:rPr>
            <a:t>Analysis Methods and Results</a:t>
          </a:r>
        </a:p>
      </dgm:t>
    </dgm:pt>
    <dgm:pt modelId="{7BEB7A81-6146-42F2-9204-62B436BE312F}" type="parTrans" cxnId="{688D0687-1F65-4A31-B8DA-CD21E4A9DD9A}">
      <dgm:prSet/>
      <dgm:spPr/>
      <dgm:t>
        <a:bodyPr/>
        <a:lstStyle/>
        <a:p>
          <a:endParaRPr lang="en-US"/>
        </a:p>
      </dgm:t>
    </dgm:pt>
    <dgm:pt modelId="{C9D16120-23E2-46AB-B669-1B171607BED8}" type="sibTrans" cxnId="{688D0687-1F65-4A31-B8DA-CD21E4A9DD9A}">
      <dgm:prSet/>
      <dgm:spPr/>
      <dgm:t>
        <a:bodyPr/>
        <a:lstStyle/>
        <a:p>
          <a:endParaRPr lang="en-US"/>
        </a:p>
      </dgm:t>
    </dgm:pt>
    <dgm:pt modelId="{D2EAAC4C-47CC-4FE2-B8B5-B6E421E37FE1}">
      <dgm:prSet/>
      <dgm:spPr/>
      <dgm:t>
        <a:bodyPr/>
        <a:lstStyle/>
        <a:p>
          <a:pPr>
            <a:lnSpc>
              <a:spcPct val="100000"/>
            </a:lnSpc>
          </a:pPr>
          <a:r>
            <a:rPr lang="en-US" b="0">
              <a:solidFill>
                <a:schemeClr val="accent5">
                  <a:lumMod val="50000"/>
                </a:schemeClr>
              </a:solidFill>
              <a:latin typeface="Calibri"/>
              <a:cs typeface="Calibri"/>
            </a:rPr>
            <a:t>Conclusion and Recommendations</a:t>
          </a:r>
        </a:p>
      </dgm:t>
    </dgm:pt>
    <dgm:pt modelId="{7F3CC9E9-BE43-4A9F-8C13-A661439B16FC}" type="parTrans" cxnId="{CF991A6E-D63E-4C35-A717-D1B77CD5C5FB}">
      <dgm:prSet/>
      <dgm:spPr/>
      <dgm:t>
        <a:bodyPr/>
        <a:lstStyle/>
        <a:p>
          <a:endParaRPr lang="en-US"/>
        </a:p>
      </dgm:t>
    </dgm:pt>
    <dgm:pt modelId="{EB8ADC1A-28CC-4516-9262-22A3C7A51969}" type="sibTrans" cxnId="{CF991A6E-D63E-4C35-A717-D1B77CD5C5FB}">
      <dgm:prSet/>
      <dgm:spPr/>
      <dgm:t>
        <a:bodyPr/>
        <a:lstStyle/>
        <a:p>
          <a:endParaRPr lang="en-US"/>
        </a:p>
      </dgm:t>
    </dgm:pt>
    <dgm:pt modelId="{091DA596-726A-49BF-92C0-0D76862AC734}" type="pres">
      <dgm:prSet presAssocID="{F2A60F53-EA87-4BF6-B082-BB4A7AC6E97A}" presName="root" presStyleCnt="0">
        <dgm:presLayoutVars>
          <dgm:dir/>
          <dgm:resizeHandles val="exact"/>
        </dgm:presLayoutVars>
      </dgm:prSet>
      <dgm:spPr/>
    </dgm:pt>
    <dgm:pt modelId="{B1B95DCC-CA1A-43DF-91D4-AF2BBC271085}" type="pres">
      <dgm:prSet presAssocID="{63415960-551B-4D95-BEF3-089C7DDE7A29}" presName="compNode" presStyleCnt="0"/>
      <dgm:spPr/>
    </dgm:pt>
    <dgm:pt modelId="{125167EF-6D8D-4CEC-B254-E0E038DE58CE}" type="pres">
      <dgm:prSet presAssocID="{63415960-551B-4D95-BEF3-089C7DDE7A29}" presName="bgRect" presStyleLbl="bgShp" presStyleIdx="0" presStyleCnt="4"/>
      <dgm:spPr>
        <a:solidFill>
          <a:schemeClr val="accent5">
            <a:lumMod val="60000"/>
            <a:lumOff val="40000"/>
          </a:schemeClr>
        </a:solidFill>
      </dgm:spPr>
    </dgm:pt>
    <dgm:pt modelId="{CB1A7797-5EF4-4197-AFB1-6E4E5A062885}" type="pres">
      <dgm:prSet presAssocID="{63415960-551B-4D95-BEF3-089C7DDE7A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993F410B-680F-46CD-8D7E-B85422DCDF30}" type="pres">
      <dgm:prSet presAssocID="{63415960-551B-4D95-BEF3-089C7DDE7A29}" presName="spaceRect" presStyleCnt="0"/>
      <dgm:spPr/>
    </dgm:pt>
    <dgm:pt modelId="{65D995DC-C80C-4ECE-BFB6-639FA9C113C6}" type="pres">
      <dgm:prSet presAssocID="{63415960-551B-4D95-BEF3-089C7DDE7A29}" presName="parTx" presStyleLbl="revTx" presStyleIdx="0" presStyleCnt="4">
        <dgm:presLayoutVars>
          <dgm:chMax val="0"/>
          <dgm:chPref val="0"/>
        </dgm:presLayoutVars>
      </dgm:prSet>
      <dgm:spPr/>
    </dgm:pt>
    <dgm:pt modelId="{455399EF-0726-40DF-B63C-35E219AD4E19}" type="pres">
      <dgm:prSet presAssocID="{3BA62D94-D5E7-488F-9966-3E72F51FA690}" presName="sibTrans" presStyleCnt="0"/>
      <dgm:spPr/>
    </dgm:pt>
    <dgm:pt modelId="{467C23A3-E69B-4F6A-8554-8CEC80AE1747}" type="pres">
      <dgm:prSet presAssocID="{EC45D335-1345-4567-8A12-5865BBAADC4A}" presName="compNode" presStyleCnt="0"/>
      <dgm:spPr/>
    </dgm:pt>
    <dgm:pt modelId="{90CF07F3-1009-4393-9883-10C9284DC3A2}" type="pres">
      <dgm:prSet presAssocID="{EC45D335-1345-4567-8A12-5865BBAADC4A}" presName="bgRect" presStyleLbl="bgShp" presStyleIdx="1" presStyleCnt="4"/>
      <dgm:spPr>
        <a:solidFill>
          <a:schemeClr val="accent5">
            <a:lumMod val="60000"/>
            <a:lumOff val="40000"/>
          </a:schemeClr>
        </a:solidFill>
      </dgm:spPr>
    </dgm:pt>
    <dgm:pt modelId="{3D1D0576-4C28-418F-A649-814270215585}" type="pres">
      <dgm:prSet presAssocID="{EC45D335-1345-4567-8A12-5865BBAADC4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1DAADFAC-5526-41A4-A324-4F35688D59E4}" type="pres">
      <dgm:prSet presAssocID="{EC45D335-1345-4567-8A12-5865BBAADC4A}" presName="spaceRect" presStyleCnt="0"/>
      <dgm:spPr/>
    </dgm:pt>
    <dgm:pt modelId="{EAEE60DF-5F34-43B2-8F25-A4970B99D378}" type="pres">
      <dgm:prSet presAssocID="{EC45D335-1345-4567-8A12-5865BBAADC4A}" presName="parTx" presStyleLbl="revTx" presStyleIdx="1" presStyleCnt="4">
        <dgm:presLayoutVars>
          <dgm:chMax val="0"/>
          <dgm:chPref val="0"/>
        </dgm:presLayoutVars>
      </dgm:prSet>
      <dgm:spPr/>
    </dgm:pt>
    <dgm:pt modelId="{E0D60056-699B-4136-AAE7-98B41BA5C0D4}" type="pres">
      <dgm:prSet presAssocID="{D5F8FFFA-E3AF-483E-891D-D793FA11A970}" presName="sibTrans" presStyleCnt="0"/>
      <dgm:spPr/>
    </dgm:pt>
    <dgm:pt modelId="{490DE35C-0147-484A-9F53-D911026EFD6D}" type="pres">
      <dgm:prSet presAssocID="{6857A1D4-CBAC-4B00-AEE0-BE08B322BAC9}" presName="compNode" presStyleCnt="0"/>
      <dgm:spPr/>
    </dgm:pt>
    <dgm:pt modelId="{B67832C8-C348-43F1-BAC2-A3B0235EB2B5}" type="pres">
      <dgm:prSet presAssocID="{6857A1D4-CBAC-4B00-AEE0-BE08B322BAC9}" presName="bgRect" presStyleLbl="bgShp" presStyleIdx="2" presStyleCnt="4"/>
      <dgm:spPr>
        <a:solidFill>
          <a:schemeClr val="accent5">
            <a:lumMod val="60000"/>
            <a:lumOff val="40000"/>
          </a:schemeClr>
        </a:solidFill>
      </dgm:spPr>
    </dgm:pt>
    <dgm:pt modelId="{BE922B31-4155-4562-A2FE-DF98F807D3AA}" type="pres">
      <dgm:prSet presAssocID="{6857A1D4-CBAC-4B00-AEE0-BE08B322BA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Plan"/>
        </a:ext>
      </dgm:extLst>
    </dgm:pt>
    <dgm:pt modelId="{4950DA5A-1B27-45E0-9685-AD5FD559A58F}" type="pres">
      <dgm:prSet presAssocID="{6857A1D4-CBAC-4B00-AEE0-BE08B322BAC9}" presName="spaceRect" presStyleCnt="0"/>
      <dgm:spPr/>
    </dgm:pt>
    <dgm:pt modelId="{51A5B2BF-5AE5-4B6A-A6A7-C0C6D2EDCF16}" type="pres">
      <dgm:prSet presAssocID="{6857A1D4-CBAC-4B00-AEE0-BE08B322BAC9}" presName="parTx" presStyleLbl="revTx" presStyleIdx="2" presStyleCnt="4">
        <dgm:presLayoutVars>
          <dgm:chMax val="0"/>
          <dgm:chPref val="0"/>
        </dgm:presLayoutVars>
      </dgm:prSet>
      <dgm:spPr/>
    </dgm:pt>
    <dgm:pt modelId="{CE3B85F9-B2EE-46DE-BA63-73FF30813A07}" type="pres">
      <dgm:prSet presAssocID="{C9D16120-23E2-46AB-B669-1B171607BED8}" presName="sibTrans" presStyleCnt="0"/>
      <dgm:spPr/>
    </dgm:pt>
    <dgm:pt modelId="{CD89DE6F-0A10-4F23-BA9F-CB278F23F5EB}" type="pres">
      <dgm:prSet presAssocID="{D2EAAC4C-47CC-4FE2-B8B5-B6E421E37FE1}" presName="compNode" presStyleCnt="0"/>
      <dgm:spPr/>
    </dgm:pt>
    <dgm:pt modelId="{25E1D6D0-246E-4DE1-B57B-4F602DE4408B}" type="pres">
      <dgm:prSet presAssocID="{D2EAAC4C-47CC-4FE2-B8B5-B6E421E37FE1}" presName="bgRect" presStyleLbl="bgShp" presStyleIdx="3" presStyleCnt="4"/>
      <dgm:spPr>
        <a:solidFill>
          <a:schemeClr val="accent5">
            <a:lumMod val="60000"/>
            <a:lumOff val="40000"/>
          </a:schemeClr>
        </a:solidFill>
      </dgm:spPr>
    </dgm:pt>
    <dgm:pt modelId="{2F03F5AC-1A34-429B-8C65-FBF3E8BB2E38}" type="pres">
      <dgm:prSet presAssocID="{D2EAAC4C-47CC-4FE2-B8B5-B6E421E37F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port Add"/>
        </a:ext>
      </dgm:extLst>
    </dgm:pt>
    <dgm:pt modelId="{3DCE3F25-66FE-400B-B8CD-2E4E421998B5}" type="pres">
      <dgm:prSet presAssocID="{D2EAAC4C-47CC-4FE2-B8B5-B6E421E37FE1}" presName="spaceRect" presStyleCnt="0"/>
      <dgm:spPr/>
    </dgm:pt>
    <dgm:pt modelId="{FF007697-2678-4CBB-B8A2-C522F7424BD2}" type="pres">
      <dgm:prSet presAssocID="{D2EAAC4C-47CC-4FE2-B8B5-B6E421E37FE1}" presName="parTx" presStyleLbl="revTx" presStyleIdx="3" presStyleCnt="4">
        <dgm:presLayoutVars>
          <dgm:chMax val="0"/>
          <dgm:chPref val="0"/>
        </dgm:presLayoutVars>
      </dgm:prSet>
      <dgm:spPr/>
    </dgm:pt>
  </dgm:ptLst>
  <dgm:cxnLst>
    <dgm:cxn modelId="{C1557912-5B33-4AD6-8CE9-F859E63597E2}" srcId="{F2A60F53-EA87-4BF6-B082-BB4A7AC6E97A}" destId="{63415960-551B-4D95-BEF3-089C7DDE7A29}" srcOrd="0" destOrd="0" parTransId="{772CEC1F-C51D-454A-9550-3A46E3D314A8}" sibTransId="{3BA62D94-D5E7-488F-9966-3E72F51FA690}"/>
    <dgm:cxn modelId="{5D933F3F-A929-43DC-A6E5-F2C3689F22B2}" type="presOf" srcId="{D2EAAC4C-47CC-4FE2-B8B5-B6E421E37FE1}" destId="{FF007697-2678-4CBB-B8A2-C522F7424BD2}" srcOrd="0" destOrd="0" presId="urn:microsoft.com/office/officeart/2018/2/layout/IconVerticalSolidList"/>
    <dgm:cxn modelId="{CF991A6E-D63E-4C35-A717-D1B77CD5C5FB}" srcId="{F2A60F53-EA87-4BF6-B082-BB4A7AC6E97A}" destId="{D2EAAC4C-47CC-4FE2-B8B5-B6E421E37FE1}" srcOrd="3" destOrd="0" parTransId="{7F3CC9E9-BE43-4A9F-8C13-A661439B16FC}" sibTransId="{EB8ADC1A-28CC-4516-9262-22A3C7A51969}"/>
    <dgm:cxn modelId="{6DCD5473-5CDF-447E-B79B-247E80FC0F07}" type="presOf" srcId="{F2A60F53-EA87-4BF6-B082-BB4A7AC6E97A}" destId="{091DA596-726A-49BF-92C0-0D76862AC734}" srcOrd="0" destOrd="0" presId="urn:microsoft.com/office/officeart/2018/2/layout/IconVerticalSolidList"/>
    <dgm:cxn modelId="{688D0687-1F65-4A31-B8DA-CD21E4A9DD9A}" srcId="{F2A60F53-EA87-4BF6-B082-BB4A7AC6E97A}" destId="{6857A1D4-CBAC-4B00-AEE0-BE08B322BAC9}" srcOrd="2" destOrd="0" parTransId="{7BEB7A81-6146-42F2-9204-62B436BE312F}" sibTransId="{C9D16120-23E2-46AB-B669-1B171607BED8}"/>
    <dgm:cxn modelId="{73F7C687-C771-485E-9E48-E4B57BF54961}" type="presOf" srcId="{EC45D335-1345-4567-8A12-5865BBAADC4A}" destId="{EAEE60DF-5F34-43B2-8F25-A4970B99D378}" srcOrd="0" destOrd="0" presId="urn:microsoft.com/office/officeart/2018/2/layout/IconVerticalSolidList"/>
    <dgm:cxn modelId="{DA3036A2-F2DE-4C09-8DC6-6C7307D35991}" type="presOf" srcId="{63415960-551B-4D95-BEF3-089C7DDE7A29}" destId="{65D995DC-C80C-4ECE-BFB6-639FA9C113C6}" srcOrd="0" destOrd="0" presId="urn:microsoft.com/office/officeart/2018/2/layout/IconVerticalSolidList"/>
    <dgm:cxn modelId="{5836AAB2-B93D-40A0-99F2-64F2A8A4EB2A}" type="presOf" srcId="{6857A1D4-CBAC-4B00-AEE0-BE08B322BAC9}" destId="{51A5B2BF-5AE5-4B6A-A6A7-C0C6D2EDCF16}" srcOrd="0" destOrd="0" presId="urn:microsoft.com/office/officeart/2018/2/layout/IconVerticalSolidList"/>
    <dgm:cxn modelId="{E3F3E9B8-5B71-4D08-81E0-1B8F1A253A5F}" srcId="{F2A60F53-EA87-4BF6-B082-BB4A7AC6E97A}" destId="{EC45D335-1345-4567-8A12-5865BBAADC4A}" srcOrd="1" destOrd="0" parTransId="{9547A17F-07D2-4DC8-B306-84091A863DD5}" sibTransId="{D5F8FFFA-E3AF-483E-891D-D793FA11A970}"/>
    <dgm:cxn modelId="{2CFAAAC2-CFFF-4C25-A867-2D1FF3CE1E95}" type="presParOf" srcId="{091DA596-726A-49BF-92C0-0D76862AC734}" destId="{B1B95DCC-CA1A-43DF-91D4-AF2BBC271085}" srcOrd="0" destOrd="0" presId="urn:microsoft.com/office/officeart/2018/2/layout/IconVerticalSolidList"/>
    <dgm:cxn modelId="{31D635A9-3F65-4559-8B51-B6C95B127CE7}" type="presParOf" srcId="{B1B95DCC-CA1A-43DF-91D4-AF2BBC271085}" destId="{125167EF-6D8D-4CEC-B254-E0E038DE58CE}" srcOrd="0" destOrd="0" presId="urn:microsoft.com/office/officeart/2018/2/layout/IconVerticalSolidList"/>
    <dgm:cxn modelId="{CC7FFF2A-4E3C-4150-834C-75DB4537993A}" type="presParOf" srcId="{B1B95DCC-CA1A-43DF-91D4-AF2BBC271085}" destId="{CB1A7797-5EF4-4197-AFB1-6E4E5A062885}" srcOrd="1" destOrd="0" presId="urn:microsoft.com/office/officeart/2018/2/layout/IconVerticalSolidList"/>
    <dgm:cxn modelId="{274D4E96-0FE4-4A85-9B61-EE8C9BD192CA}" type="presParOf" srcId="{B1B95DCC-CA1A-43DF-91D4-AF2BBC271085}" destId="{993F410B-680F-46CD-8D7E-B85422DCDF30}" srcOrd="2" destOrd="0" presId="urn:microsoft.com/office/officeart/2018/2/layout/IconVerticalSolidList"/>
    <dgm:cxn modelId="{BEF8EE00-2084-404A-94B3-14AE3D6E6E3A}" type="presParOf" srcId="{B1B95DCC-CA1A-43DF-91D4-AF2BBC271085}" destId="{65D995DC-C80C-4ECE-BFB6-639FA9C113C6}" srcOrd="3" destOrd="0" presId="urn:microsoft.com/office/officeart/2018/2/layout/IconVerticalSolidList"/>
    <dgm:cxn modelId="{EA938F18-2A86-46C1-833C-1DDB06709536}" type="presParOf" srcId="{091DA596-726A-49BF-92C0-0D76862AC734}" destId="{455399EF-0726-40DF-B63C-35E219AD4E19}" srcOrd="1" destOrd="0" presId="urn:microsoft.com/office/officeart/2018/2/layout/IconVerticalSolidList"/>
    <dgm:cxn modelId="{C5B033E6-17D7-455F-8A49-99BE247A3EE7}" type="presParOf" srcId="{091DA596-726A-49BF-92C0-0D76862AC734}" destId="{467C23A3-E69B-4F6A-8554-8CEC80AE1747}" srcOrd="2" destOrd="0" presId="urn:microsoft.com/office/officeart/2018/2/layout/IconVerticalSolidList"/>
    <dgm:cxn modelId="{2E9BD558-A53F-4261-9802-D77E27AFBAFA}" type="presParOf" srcId="{467C23A3-E69B-4F6A-8554-8CEC80AE1747}" destId="{90CF07F3-1009-4393-9883-10C9284DC3A2}" srcOrd="0" destOrd="0" presId="urn:microsoft.com/office/officeart/2018/2/layout/IconVerticalSolidList"/>
    <dgm:cxn modelId="{ED8A43D4-C09F-4AD1-ABB5-6B992B6B9919}" type="presParOf" srcId="{467C23A3-E69B-4F6A-8554-8CEC80AE1747}" destId="{3D1D0576-4C28-418F-A649-814270215585}" srcOrd="1" destOrd="0" presId="urn:microsoft.com/office/officeart/2018/2/layout/IconVerticalSolidList"/>
    <dgm:cxn modelId="{1346E2C1-0FC0-4EAD-AAFE-B817F4DB1B63}" type="presParOf" srcId="{467C23A3-E69B-4F6A-8554-8CEC80AE1747}" destId="{1DAADFAC-5526-41A4-A324-4F35688D59E4}" srcOrd="2" destOrd="0" presId="urn:microsoft.com/office/officeart/2018/2/layout/IconVerticalSolidList"/>
    <dgm:cxn modelId="{3C281176-9565-4157-9A4D-B1A12E787463}" type="presParOf" srcId="{467C23A3-E69B-4F6A-8554-8CEC80AE1747}" destId="{EAEE60DF-5F34-43B2-8F25-A4970B99D378}" srcOrd="3" destOrd="0" presId="urn:microsoft.com/office/officeart/2018/2/layout/IconVerticalSolidList"/>
    <dgm:cxn modelId="{6239CABE-D594-4530-ADE8-8845B27E11BB}" type="presParOf" srcId="{091DA596-726A-49BF-92C0-0D76862AC734}" destId="{E0D60056-699B-4136-AAE7-98B41BA5C0D4}" srcOrd="3" destOrd="0" presId="urn:microsoft.com/office/officeart/2018/2/layout/IconVerticalSolidList"/>
    <dgm:cxn modelId="{11720636-91EB-4572-A6CD-E4CEBB0B2539}" type="presParOf" srcId="{091DA596-726A-49BF-92C0-0D76862AC734}" destId="{490DE35C-0147-484A-9F53-D911026EFD6D}" srcOrd="4" destOrd="0" presId="urn:microsoft.com/office/officeart/2018/2/layout/IconVerticalSolidList"/>
    <dgm:cxn modelId="{F7079A94-E8DB-4A51-83BF-B7A9737DF8A1}" type="presParOf" srcId="{490DE35C-0147-484A-9F53-D911026EFD6D}" destId="{B67832C8-C348-43F1-BAC2-A3B0235EB2B5}" srcOrd="0" destOrd="0" presId="urn:microsoft.com/office/officeart/2018/2/layout/IconVerticalSolidList"/>
    <dgm:cxn modelId="{94203FCE-B172-4BFF-914E-BD5260D626C4}" type="presParOf" srcId="{490DE35C-0147-484A-9F53-D911026EFD6D}" destId="{BE922B31-4155-4562-A2FE-DF98F807D3AA}" srcOrd="1" destOrd="0" presId="urn:microsoft.com/office/officeart/2018/2/layout/IconVerticalSolidList"/>
    <dgm:cxn modelId="{18ACE6BE-02E9-498B-87F3-3E2F623809E4}" type="presParOf" srcId="{490DE35C-0147-484A-9F53-D911026EFD6D}" destId="{4950DA5A-1B27-45E0-9685-AD5FD559A58F}" srcOrd="2" destOrd="0" presId="urn:microsoft.com/office/officeart/2018/2/layout/IconVerticalSolidList"/>
    <dgm:cxn modelId="{FB6188CB-6AF8-4198-BC13-AE9BD868D642}" type="presParOf" srcId="{490DE35C-0147-484A-9F53-D911026EFD6D}" destId="{51A5B2BF-5AE5-4B6A-A6A7-C0C6D2EDCF16}" srcOrd="3" destOrd="0" presId="urn:microsoft.com/office/officeart/2018/2/layout/IconVerticalSolidList"/>
    <dgm:cxn modelId="{8E693C54-A19A-4F4D-9B71-F0B0FD4F68E6}" type="presParOf" srcId="{091DA596-726A-49BF-92C0-0D76862AC734}" destId="{CE3B85F9-B2EE-46DE-BA63-73FF30813A07}" srcOrd="5" destOrd="0" presId="urn:microsoft.com/office/officeart/2018/2/layout/IconVerticalSolidList"/>
    <dgm:cxn modelId="{74D8058D-0B4C-4640-AC78-BDE4FFB35DA7}" type="presParOf" srcId="{091DA596-726A-49BF-92C0-0D76862AC734}" destId="{CD89DE6F-0A10-4F23-BA9F-CB278F23F5EB}" srcOrd="6" destOrd="0" presId="urn:microsoft.com/office/officeart/2018/2/layout/IconVerticalSolidList"/>
    <dgm:cxn modelId="{48352A76-E952-4B3A-84B6-ECF4FCE5AA83}" type="presParOf" srcId="{CD89DE6F-0A10-4F23-BA9F-CB278F23F5EB}" destId="{25E1D6D0-246E-4DE1-B57B-4F602DE4408B}" srcOrd="0" destOrd="0" presId="urn:microsoft.com/office/officeart/2018/2/layout/IconVerticalSolidList"/>
    <dgm:cxn modelId="{7BB47F61-627A-480A-8210-1BCF21FA3B0A}" type="presParOf" srcId="{CD89DE6F-0A10-4F23-BA9F-CB278F23F5EB}" destId="{2F03F5AC-1A34-429B-8C65-FBF3E8BB2E38}" srcOrd="1" destOrd="0" presId="urn:microsoft.com/office/officeart/2018/2/layout/IconVerticalSolidList"/>
    <dgm:cxn modelId="{9BC06E70-660A-4152-8C3C-EBD851B84ABD}" type="presParOf" srcId="{CD89DE6F-0A10-4F23-BA9F-CB278F23F5EB}" destId="{3DCE3F25-66FE-400B-B8CD-2E4E421998B5}" srcOrd="2" destOrd="0" presId="urn:microsoft.com/office/officeart/2018/2/layout/IconVerticalSolidList"/>
    <dgm:cxn modelId="{B6613DCC-0D37-4DF8-ABCF-FD2DE37232DE}" type="presParOf" srcId="{CD89DE6F-0A10-4F23-BA9F-CB278F23F5EB}" destId="{FF007697-2678-4CBB-B8A2-C522F7424BD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446494-EADC-4E28-8326-6785E031A91A}"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E8BDFDC9-B5A7-43F6-991D-4E2F84FD5034}">
      <dgm:prSet/>
      <dgm:spPr/>
      <dgm:t>
        <a:bodyPr/>
        <a:lstStyle/>
        <a:p>
          <a:pPr>
            <a:lnSpc>
              <a:spcPct val="100000"/>
            </a:lnSpc>
          </a:pPr>
          <a:r>
            <a:rPr lang="en-US" b="1">
              <a:solidFill>
                <a:schemeClr val="accent5">
                  <a:lumMod val="50000"/>
                </a:schemeClr>
              </a:solidFill>
            </a:rPr>
            <a:t>Transition to Data-Driven Decision-Making</a:t>
          </a:r>
        </a:p>
      </dgm:t>
    </dgm:pt>
    <dgm:pt modelId="{7097DA6C-5962-425D-AEC8-8FD7F2B3AD03}" type="parTrans" cxnId="{31BA5DDC-5E83-4834-9996-95724DCC0858}">
      <dgm:prSet/>
      <dgm:spPr/>
      <dgm:t>
        <a:bodyPr/>
        <a:lstStyle/>
        <a:p>
          <a:endParaRPr lang="en-US"/>
        </a:p>
      </dgm:t>
    </dgm:pt>
    <dgm:pt modelId="{1C239B70-B157-42BE-A3DD-E0BBED9237B6}" type="sibTrans" cxnId="{31BA5DDC-5E83-4834-9996-95724DCC0858}">
      <dgm:prSet/>
      <dgm:spPr/>
      <dgm:t>
        <a:bodyPr/>
        <a:lstStyle/>
        <a:p>
          <a:endParaRPr lang="en-US"/>
        </a:p>
      </dgm:t>
    </dgm:pt>
    <dgm:pt modelId="{9D33530E-EA68-4AB4-8C4B-B4E7A68E970C}">
      <dgm:prSet/>
      <dgm:spPr/>
      <dgm:t>
        <a:bodyPr/>
        <a:lstStyle/>
        <a:p>
          <a:pPr>
            <a:lnSpc>
              <a:spcPct val="100000"/>
            </a:lnSpc>
          </a:pPr>
          <a:r>
            <a:rPr lang="en-US" b="1">
              <a:solidFill>
                <a:schemeClr val="accent5">
                  <a:lumMod val="50000"/>
                </a:schemeClr>
              </a:solidFill>
            </a:rPr>
            <a:t>Identification of Key Predictors</a:t>
          </a:r>
        </a:p>
      </dgm:t>
    </dgm:pt>
    <dgm:pt modelId="{2D351B02-EEB4-4441-B3A7-2E4FE649D239}" type="parTrans" cxnId="{AA8BD27D-C193-4AB7-BE2E-FD1D8BBBB1E8}">
      <dgm:prSet/>
      <dgm:spPr/>
      <dgm:t>
        <a:bodyPr/>
        <a:lstStyle/>
        <a:p>
          <a:endParaRPr lang="en-US"/>
        </a:p>
      </dgm:t>
    </dgm:pt>
    <dgm:pt modelId="{B0DABBA0-9877-43FC-949F-0D0425DB1397}" type="sibTrans" cxnId="{AA8BD27D-C193-4AB7-BE2E-FD1D8BBBB1E8}">
      <dgm:prSet/>
      <dgm:spPr/>
      <dgm:t>
        <a:bodyPr/>
        <a:lstStyle/>
        <a:p>
          <a:endParaRPr lang="en-US"/>
        </a:p>
      </dgm:t>
    </dgm:pt>
    <dgm:pt modelId="{1A154994-F774-4224-BB1A-7171368E6526}">
      <dgm:prSet/>
      <dgm:spPr/>
      <dgm:t>
        <a:bodyPr/>
        <a:lstStyle/>
        <a:p>
          <a:pPr>
            <a:lnSpc>
              <a:spcPct val="100000"/>
            </a:lnSpc>
          </a:pPr>
          <a:r>
            <a:rPr lang="en-US" b="1">
              <a:solidFill>
                <a:schemeClr val="accent5">
                  <a:lumMod val="50000"/>
                </a:schemeClr>
              </a:solidFill>
            </a:rPr>
            <a:t>Insights for Strategic Implementation</a:t>
          </a:r>
        </a:p>
      </dgm:t>
    </dgm:pt>
    <dgm:pt modelId="{1399A8B8-1176-45C6-8B35-C65A65C82053}" type="parTrans" cxnId="{0A0CA11D-E53D-4778-AD92-EB0BF5A37AAB}">
      <dgm:prSet/>
      <dgm:spPr/>
      <dgm:t>
        <a:bodyPr/>
        <a:lstStyle/>
        <a:p>
          <a:endParaRPr lang="en-US"/>
        </a:p>
      </dgm:t>
    </dgm:pt>
    <dgm:pt modelId="{5CDD39BD-50A6-4021-A72E-4F451DD23CCD}" type="sibTrans" cxnId="{0A0CA11D-E53D-4778-AD92-EB0BF5A37AAB}">
      <dgm:prSet/>
      <dgm:spPr/>
      <dgm:t>
        <a:bodyPr/>
        <a:lstStyle/>
        <a:p>
          <a:endParaRPr lang="en-US"/>
        </a:p>
      </dgm:t>
    </dgm:pt>
    <dgm:pt modelId="{8B544B03-9CD7-4B80-88BE-5025998E4B02}" type="pres">
      <dgm:prSet presAssocID="{FC446494-EADC-4E28-8326-6785E031A91A}" presName="root" presStyleCnt="0">
        <dgm:presLayoutVars>
          <dgm:dir/>
          <dgm:resizeHandles val="exact"/>
        </dgm:presLayoutVars>
      </dgm:prSet>
      <dgm:spPr/>
    </dgm:pt>
    <dgm:pt modelId="{0DF985AA-0752-4899-9571-13B456638C85}" type="pres">
      <dgm:prSet presAssocID="{E8BDFDC9-B5A7-43F6-991D-4E2F84FD5034}" presName="compNode" presStyleCnt="0"/>
      <dgm:spPr/>
    </dgm:pt>
    <dgm:pt modelId="{ACAFAC03-1ABF-4BBF-9D03-4DB7F9904682}" type="pres">
      <dgm:prSet presAssocID="{E8BDFDC9-B5A7-43F6-991D-4E2F84FD5034}" presName="bgRect" presStyleLbl="bgShp" presStyleIdx="0" presStyleCnt="3"/>
      <dgm:spPr>
        <a:solidFill>
          <a:schemeClr val="accent5">
            <a:lumMod val="60000"/>
            <a:lumOff val="40000"/>
          </a:schemeClr>
        </a:solidFill>
      </dgm:spPr>
    </dgm:pt>
    <dgm:pt modelId="{96F74C3D-14FE-445E-A062-EBAFE6E961A2}" type="pres">
      <dgm:prSet presAssocID="{E8BDFDC9-B5A7-43F6-991D-4E2F84FD50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eting"/>
        </a:ext>
      </dgm:extLst>
    </dgm:pt>
    <dgm:pt modelId="{1348516A-BD43-440B-AC5B-C7C53A65F825}" type="pres">
      <dgm:prSet presAssocID="{E8BDFDC9-B5A7-43F6-991D-4E2F84FD5034}" presName="spaceRect" presStyleCnt="0"/>
      <dgm:spPr/>
    </dgm:pt>
    <dgm:pt modelId="{43962CD2-F7DC-426C-A73E-ABF04F9166ED}" type="pres">
      <dgm:prSet presAssocID="{E8BDFDC9-B5A7-43F6-991D-4E2F84FD5034}" presName="parTx" presStyleLbl="revTx" presStyleIdx="0" presStyleCnt="3">
        <dgm:presLayoutVars>
          <dgm:chMax val="0"/>
          <dgm:chPref val="0"/>
        </dgm:presLayoutVars>
      </dgm:prSet>
      <dgm:spPr/>
    </dgm:pt>
    <dgm:pt modelId="{825B3E34-478B-4BA0-91D4-E38096E74C22}" type="pres">
      <dgm:prSet presAssocID="{1C239B70-B157-42BE-A3DD-E0BBED9237B6}" presName="sibTrans" presStyleCnt="0"/>
      <dgm:spPr/>
    </dgm:pt>
    <dgm:pt modelId="{6CF991B1-AD18-490F-BEFF-7655CE5A750A}" type="pres">
      <dgm:prSet presAssocID="{9D33530E-EA68-4AB4-8C4B-B4E7A68E970C}" presName="compNode" presStyleCnt="0"/>
      <dgm:spPr/>
    </dgm:pt>
    <dgm:pt modelId="{F8883F55-8664-4C6C-B4A5-3C8097FEF22D}" type="pres">
      <dgm:prSet presAssocID="{9D33530E-EA68-4AB4-8C4B-B4E7A68E970C}" presName="bgRect" presStyleLbl="bgShp" presStyleIdx="1" presStyleCnt="3"/>
      <dgm:spPr>
        <a:solidFill>
          <a:schemeClr val="accent5">
            <a:lumMod val="60000"/>
            <a:lumOff val="40000"/>
          </a:schemeClr>
        </a:solidFill>
      </dgm:spPr>
    </dgm:pt>
    <dgm:pt modelId="{B57FF5F0-DC03-43E7-A14C-C08AE83EEDA3}" type="pres">
      <dgm:prSet presAssocID="{9D33530E-EA68-4AB4-8C4B-B4E7A68E97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D43766B-739B-45C9-A252-D2B2860EB597}" type="pres">
      <dgm:prSet presAssocID="{9D33530E-EA68-4AB4-8C4B-B4E7A68E970C}" presName="spaceRect" presStyleCnt="0"/>
      <dgm:spPr/>
    </dgm:pt>
    <dgm:pt modelId="{E09B6E67-A4D2-46F3-B3EC-B44958423B2C}" type="pres">
      <dgm:prSet presAssocID="{9D33530E-EA68-4AB4-8C4B-B4E7A68E970C}" presName="parTx" presStyleLbl="revTx" presStyleIdx="1" presStyleCnt="3">
        <dgm:presLayoutVars>
          <dgm:chMax val="0"/>
          <dgm:chPref val="0"/>
        </dgm:presLayoutVars>
      </dgm:prSet>
      <dgm:spPr/>
    </dgm:pt>
    <dgm:pt modelId="{A135F52F-565A-44DC-BF1A-CB5F1AC6D476}" type="pres">
      <dgm:prSet presAssocID="{B0DABBA0-9877-43FC-949F-0D0425DB1397}" presName="sibTrans" presStyleCnt="0"/>
      <dgm:spPr/>
    </dgm:pt>
    <dgm:pt modelId="{92F5DBBE-4F24-4095-B864-4E33B904E8B0}" type="pres">
      <dgm:prSet presAssocID="{1A154994-F774-4224-BB1A-7171368E6526}" presName="compNode" presStyleCnt="0"/>
      <dgm:spPr/>
    </dgm:pt>
    <dgm:pt modelId="{6D0D633A-9590-4217-8F5B-A82FA8192644}" type="pres">
      <dgm:prSet presAssocID="{1A154994-F774-4224-BB1A-7171368E6526}" presName="bgRect" presStyleLbl="bgShp" presStyleIdx="2" presStyleCnt="3"/>
      <dgm:spPr>
        <a:solidFill>
          <a:schemeClr val="accent5">
            <a:lumMod val="60000"/>
            <a:lumOff val="40000"/>
          </a:schemeClr>
        </a:solidFill>
      </dgm:spPr>
    </dgm:pt>
    <dgm:pt modelId="{17089226-3FF6-4334-B4A4-643BB191E96A}" type="pres">
      <dgm:prSet presAssocID="{1A154994-F774-4224-BB1A-7171368E65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81A3FB42-0A58-40B5-A156-1F36613FC725}" type="pres">
      <dgm:prSet presAssocID="{1A154994-F774-4224-BB1A-7171368E6526}" presName="spaceRect" presStyleCnt="0"/>
      <dgm:spPr/>
    </dgm:pt>
    <dgm:pt modelId="{00E500D0-FC6A-4305-9757-6176E8AF171B}" type="pres">
      <dgm:prSet presAssocID="{1A154994-F774-4224-BB1A-7171368E6526}" presName="parTx" presStyleLbl="revTx" presStyleIdx="2" presStyleCnt="3">
        <dgm:presLayoutVars>
          <dgm:chMax val="0"/>
          <dgm:chPref val="0"/>
        </dgm:presLayoutVars>
      </dgm:prSet>
      <dgm:spPr/>
    </dgm:pt>
  </dgm:ptLst>
  <dgm:cxnLst>
    <dgm:cxn modelId="{91AD6211-95C0-42C7-B49F-822B1F921296}" type="presOf" srcId="{9D33530E-EA68-4AB4-8C4B-B4E7A68E970C}" destId="{E09B6E67-A4D2-46F3-B3EC-B44958423B2C}" srcOrd="0" destOrd="0" presId="urn:microsoft.com/office/officeart/2018/2/layout/IconVerticalSolidList"/>
    <dgm:cxn modelId="{0A0CA11D-E53D-4778-AD92-EB0BF5A37AAB}" srcId="{FC446494-EADC-4E28-8326-6785E031A91A}" destId="{1A154994-F774-4224-BB1A-7171368E6526}" srcOrd="2" destOrd="0" parTransId="{1399A8B8-1176-45C6-8B35-C65A65C82053}" sibTransId="{5CDD39BD-50A6-4021-A72E-4F451DD23CCD}"/>
    <dgm:cxn modelId="{0C0F0828-7184-4418-994C-7741228F083E}" type="presOf" srcId="{1A154994-F774-4224-BB1A-7171368E6526}" destId="{00E500D0-FC6A-4305-9757-6176E8AF171B}" srcOrd="0" destOrd="0" presId="urn:microsoft.com/office/officeart/2018/2/layout/IconVerticalSolidList"/>
    <dgm:cxn modelId="{8E86103F-354D-45DF-8CF7-50BF86F37FA9}" type="presOf" srcId="{E8BDFDC9-B5A7-43F6-991D-4E2F84FD5034}" destId="{43962CD2-F7DC-426C-A73E-ABF04F9166ED}" srcOrd="0" destOrd="0" presId="urn:microsoft.com/office/officeart/2018/2/layout/IconVerticalSolidList"/>
    <dgm:cxn modelId="{AA8BD27D-C193-4AB7-BE2E-FD1D8BBBB1E8}" srcId="{FC446494-EADC-4E28-8326-6785E031A91A}" destId="{9D33530E-EA68-4AB4-8C4B-B4E7A68E970C}" srcOrd="1" destOrd="0" parTransId="{2D351B02-EEB4-4441-B3A7-2E4FE649D239}" sibTransId="{B0DABBA0-9877-43FC-949F-0D0425DB1397}"/>
    <dgm:cxn modelId="{31BA5DDC-5E83-4834-9996-95724DCC0858}" srcId="{FC446494-EADC-4E28-8326-6785E031A91A}" destId="{E8BDFDC9-B5A7-43F6-991D-4E2F84FD5034}" srcOrd="0" destOrd="0" parTransId="{7097DA6C-5962-425D-AEC8-8FD7F2B3AD03}" sibTransId="{1C239B70-B157-42BE-A3DD-E0BBED9237B6}"/>
    <dgm:cxn modelId="{BBEEC0EA-9369-4C5E-8E30-FF3CADB9615D}" type="presOf" srcId="{FC446494-EADC-4E28-8326-6785E031A91A}" destId="{8B544B03-9CD7-4B80-88BE-5025998E4B02}" srcOrd="0" destOrd="0" presId="urn:microsoft.com/office/officeart/2018/2/layout/IconVerticalSolidList"/>
    <dgm:cxn modelId="{1ABF06B0-6888-48A3-A19E-6C55883A7301}" type="presParOf" srcId="{8B544B03-9CD7-4B80-88BE-5025998E4B02}" destId="{0DF985AA-0752-4899-9571-13B456638C85}" srcOrd="0" destOrd="0" presId="urn:microsoft.com/office/officeart/2018/2/layout/IconVerticalSolidList"/>
    <dgm:cxn modelId="{F9E35CA4-EFA9-487D-A643-046FDAE8ED2F}" type="presParOf" srcId="{0DF985AA-0752-4899-9571-13B456638C85}" destId="{ACAFAC03-1ABF-4BBF-9D03-4DB7F9904682}" srcOrd="0" destOrd="0" presId="urn:microsoft.com/office/officeart/2018/2/layout/IconVerticalSolidList"/>
    <dgm:cxn modelId="{8CFA1FFA-62FC-4DF3-B55D-7206F0E792E5}" type="presParOf" srcId="{0DF985AA-0752-4899-9571-13B456638C85}" destId="{96F74C3D-14FE-445E-A062-EBAFE6E961A2}" srcOrd="1" destOrd="0" presId="urn:microsoft.com/office/officeart/2018/2/layout/IconVerticalSolidList"/>
    <dgm:cxn modelId="{58205B19-A613-4E29-88B8-B7218AABFD98}" type="presParOf" srcId="{0DF985AA-0752-4899-9571-13B456638C85}" destId="{1348516A-BD43-440B-AC5B-C7C53A65F825}" srcOrd="2" destOrd="0" presId="urn:microsoft.com/office/officeart/2018/2/layout/IconVerticalSolidList"/>
    <dgm:cxn modelId="{16A8BD6A-C5B7-4A70-883F-52C141A35721}" type="presParOf" srcId="{0DF985AA-0752-4899-9571-13B456638C85}" destId="{43962CD2-F7DC-426C-A73E-ABF04F9166ED}" srcOrd="3" destOrd="0" presId="urn:microsoft.com/office/officeart/2018/2/layout/IconVerticalSolidList"/>
    <dgm:cxn modelId="{51994390-599E-4639-AC91-0C575E28E1E2}" type="presParOf" srcId="{8B544B03-9CD7-4B80-88BE-5025998E4B02}" destId="{825B3E34-478B-4BA0-91D4-E38096E74C22}" srcOrd="1" destOrd="0" presId="urn:microsoft.com/office/officeart/2018/2/layout/IconVerticalSolidList"/>
    <dgm:cxn modelId="{1CDB594C-9875-4647-A140-F18E5134EEB5}" type="presParOf" srcId="{8B544B03-9CD7-4B80-88BE-5025998E4B02}" destId="{6CF991B1-AD18-490F-BEFF-7655CE5A750A}" srcOrd="2" destOrd="0" presId="urn:microsoft.com/office/officeart/2018/2/layout/IconVerticalSolidList"/>
    <dgm:cxn modelId="{5F66EBE6-C068-4684-B6FA-52C1E7A56E83}" type="presParOf" srcId="{6CF991B1-AD18-490F-BEFF-7655CE5A750A}" destId="{F8883F55-8664-4C6C-B4A5-3C8097FEF22D}" srcOrd="0" destOrd="0" presId="urn:microsoft.com/office/officeart/2018/2/layout/IconVerticalSolidList"/>
    <dgm:cxn modelId="{AC0196C1-F045-4509-B757-E653925A8C8E}" type="presParOf" srcId="{6CF991B1-AD18-490F-BEFF-7655CE5A750A}" destId="{B57FF5F0-DC03-43E7-A14C-C08AE83EEDA3}" srcOrd="1" destOrd="0" presId="urn:microsoft.com/office/officeart/2018/2/layout/IconVerticalSolidList"/>
    <dgm:cxn modelId="{79B86212-C45C-4E8C-95C2-4F8D200BBAE5}" type="presParOf" srcId="{6CF991B1-AD18-490F-BEFF-7655CE5A750A}" destId="{6D43766B-739B-45C9-A252-D2B2860EB597}" srcOrd="2" destOrd="0" presId="urn:microsoft.com/office/officeart/2018/2/layout/IconVerticalSolidList"/>
    <dgm:cxn modelId="{C0B1B4DA-0991-4AD0-83AE-69C2139FA191}" type="presParOf" srcId="{6CF991B1-AD18-490F-BEFF-7655CE5A750A}" destId="{E09B6E67-A4D2-46F3-B3EC-B44958423B2C}" srcOrd="3" destOrd="0" presId="urn:microsoft.com/office/officeart/2018/2/layout/IconVerticalSolidList"/>
    <dgm:cxn modelId="{91A28B3D-01B6-492B-820B-08DAB6D6DA56}" type="presParOf" srcId="{8B544B03-9CD7-4B80-88BE-5025998E4B02}" destId="{A135F52F-565A-44DC-BF1A-CB5F1AC6D476}" srcOrd="3" destOrd="0" presId="urn:microsoft.com/office/officeart/2018/2/layout/IconVerticalSolidList"/>
    <dgm:cxn modelId="{6860E936-965A-4D86-A2DF-6BBA58D05188}" type="presParOf" srcId="{8B544B03-9CD7-4B80-88BE-5025998E4B02}" destId="{92F5DBBE-4F24-4095-B864-4E33B904E8B0}" srcOrd="4" destOrd="0" presId="urn:microsoft.com/office/officeart/2018/2/layout/IconVerticalSolidList"/>
    <dgm:cxn modelId="{AEF7AD54-66AD-4575-86B7-93F6DC597577}" type="presParOf" srcId="{92F5DBBE-4F24-4095-B864-4E33B904E8B0}" destId="{6D0D633A-9590-4217-8F5B-A82FA8192644}" srcOrd="0" destOrd="0" presId="urn:microsoft.com/office/officeart/2018/2/layout/IconVerticalSolidList"/>
    <dgm:cxn modelId="{FC5F322B-D459-4307-9E92-4ABD41E82239}" type="presParOf" srcId="{92F5DBBE-4F24-4095-B864-4E33B904E8B0}" destId="{17089226-3FF6-4334-B4A4-643BB191E96A}" srcOrd="1" destOrd="0" presId="urn:microsoft.com/office/officeart/2018/2/layout/IconVerticalSolidList"/>
    <dgm:cxn modelId="{BF0627E1-8AC4-42A8-B5D4-E92F58491D49}" type="presParOf" srcId="{92F5DBBE-4F24-4095-B864-4E33B904E8B0}" destId="{81A3FB42-0A58-40B5-A156-1F36613FC725}" srcOrd="2" destOrd="0" presId="urn:microsoft.com/office/officeart/2018/2/layout/IconVerticalSolidList"/>
    <dgm:cxn modelId="{501A92A0-8737-41C4-8D19-B047575E7458}" type="presParOf" srcId="{92F5DBBE-4F24-4095-B864-4E33B904E8B0}" destId="{00E500D0-FC6A-4305-9757-6176E8AF171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837D6C-19E1-4CE1-B17F-0005D5EEFE44}" type="doc">
      <dgm:prSet loTypeId="urn:microsoft.com/office/officeart/2018/5/layout/IconLeafLabelList" loCatId="icon" qsTypeId="urn:microsoft.com/office/officeart/2005/8/quickstyle/simple1" qsCatId="simple" csTypeId="urn:microsoft.com/office/officeart/2005/8/colors/accent5_5" csCatId="accent5" phldr="1"/>
      <dgm:spPr/>
      <dgm:t>
        <a:bodyPr/>
        <a:lstStyle/>
        <a:p>
          <a:endParaRPr lang="en-US"/>
        </a:p>
      </dgm:t>
    </dgm:pt>
    <dgm:pt modelId="{D5226ECE-5152-47F6-96FE-DB196B1F2E86}">
      <dgm:prSet/>
      <dgm:spPr/>
      <dgm:t>
        <a:bodyPr/>
        <a:lstStyle/>
        <a:p>
          <a:pPr>
            <a:lnSpc>
              <a:spcPct val="100000"/>
            </a:lnSpc>
            <a:defRPr cap="all"/>
          </a:pPr>
          <a:r>
            <a:rPr lang="en-US" b="1">
              <a:solidFill>
                <a:schemeClr val="accent5">
                  <a:lumMod val="50000"/>
                </a:schemeClr>
              </a:solidFill>
            </a:rPr>
            <a:t>Historical data helps </a:t>
          </a:r>
          <a:r>
            <a:rPr lang="en-US" b="1">
              <a:solidFill>
                <a:schemeClr val="accent5">
                  <a:lumMod val="50000"/>
                </a:schemeClr>
              </a:solidFill>
              <a:latin typeface="Calibri Light" panose="020F0302020204030204"/>
            </a:rPr>
            <a:t>identify</a:t>
          </a:r>
          <a:r>
            <a:rPr lang="en-US" b="1">
              <a:solidFill>
                <a:schemeClr val="accent5">
                  <a:lumMod val="50000"/>
                </a:schemeClr>
              </a:solidFill>
            </a:rPr>
            <a:t> key predictors that would  deliver accurate sales prediction </a:t>
          </a:r>
        </a:p>
      </dgm:t>
    </dgm:pt>
    <dgm:pt modelId="{0860F8B0-2345-4C29-AAF0-3EA946D9C839}" type="parTrans" cxnId="{C407C49C-442F-4693-8FCA-7CAC5C2A954F}">
      <dgm:prSet/>
      <dgm:spPr/>
      <dgm:t>
        <a:bodyPr/>
        <a:lstStyle/>
        <a:p>
          <a:endParaRPr lang="en-US"/>
        </a:p>
      </dgm:t>
    </dgm:pt>
    <dgm:pt modelId="{6B2DBF34-5837-490B-8851-5DB98C85D902}" type="sibTrans" cxnId="{C407C49C-442F-4693-8FCA-7CAC5C2A954F}">
      <dgm:prSet/>
      <dgm:spPr/>
      <dgm:t>
        <a:bodyPr/>
        <a:lstStyle/>
        <a:p>
          <a:endParaRPr lang="en-US"/>
        </a:p>
      </dgm:t>
    </dgm:pt>
    <dgm:pt modelId="{57A32692-EA4E-4EFF-8DEC-A06AD4447A9B}">
      <dgm:prSet/>
      <dgm:spPr/>
      <dgm:t>
        <a:bodyPr/>
        <a:lstStyle/>
        <a:p>
          <a:pPr>
            <a:lnSpc>
              <a:spcPct val="100000"/>
            </a:lnSpc>
            <a:defRPr cap="all"/>
          </a:pPr>
          <a:r>
            <a:rPr lang="en-US" b="1">
              <a:solidFill>
                <a:schemeClr val="accent5">
                  <a:lumMod val="50000"/>
                </a:schemeClr>
              </a:solidFill>
            </a:rPr>
            <a:t>Maximizing </a:t>
          </a:r>
          <a:r>
            <a:rPr lang="en-US" b="1">
              <a:solidFill>
                <a:schemeClr val="accent5">
                  <a:lumMod val="50000"/>
                </a:schemeClr>
              </a:solidFill>
              <a:latin typeface="Calibri Light" panose="020F0302020204030204"/>
            </a:rPr>
            <a:t>the firm's</a:t>
          </a:r>
          <a:r>
            <a:rPr lang="en-US" b="1">
              <a:solidFill>
                <a:schemeClr val="accent5">
                  <a:lumMod val="50000"/>
                </a:schemeClr>
              </a:solidFill>
            </a:rPr>
            <a:t> profitability, reducing costs</a:t>
          </a:r>
          <a:r>
            <a:rPr lang="en-US" b="1">
              <a:solidFill>
                <a:schemeClr val="accent5">
                  <a:lumMod val="50000"/>
                </a:schemeClr>
              </a:solidFill>
              <a:latin typeface="Calibri Light" panose="020F0302020204030204"/>
            </a:rPr>
            <a:t>,</a:t>
          </a:r>
          <a:r>
            <a:rPr lang="en-US" b="1">
              <a:solidFill>
                <a:schemeClr val="accent5">
                  <a:lumMod val="50000"/>
                </a:schemeClr>
              </a:solidFill>
            </a:rPr>
            <a:t> and mitigating risks</a:t>
          </a:r>
        </a:p>
      </dgm:t>
    </dgm:pt>
    <dgm:pt modelId="{0C8FBA18-367C-4403-91CD-9119429F33E3}" type="parTrans" cxnId="{6E079A6D-7020-4DAE-A4ED-0AF2E8DA03B7}">
      <dgm:prSet/>
      <dgm:spPr/>
      <dgm:t>
        <a:bodyPr/>
        <a:lstStyle/>
        <a:p>
          <a:endParaRPr lang="en-US"/>
        </a:p>
      </dgm:t>
    </dgm:pt>
    <dgm:pt modelId="{729BA727-1B38-48FC-8F83-D78BFF023E79}" type="sibTrans" cxnId="{6E079A6D-7020-4DAE-A4ED-0AF2E8DA03B7}">
      <dgm:prSet/>
      <dgm:spPr/>
      <dgm:t>
        <a:bodyPr/>
        <a:lstStyle/>
        <a:p>
          <a:endParaRPr lang="en-US"/>
        </a:p>
      </dgm:t>
    </dgm:pt>
    <dgm:pt modelId="{350CC381-1B27-47A2-A9D2-772F1E27E39A}">
      <dgm:prSet/>
      <dgm:spPr/>
      <dgm:t>
        <a:bodyPr/>
        <a:lstStyle/>
        <a:p>
          <a:pPr>
            <a:lnSpc>
              <a:spcPct val="100000"/>
            </a:lnSpc>
            <a:defRPr cap="all"/>
          </a:pPr>
          <a:r>
            <a:rPr lang="en-US" b="1">
              <a:solidFill>
                <a:schemeClr val="accent5">
                  <a:lumMod val="50000"/>
                </a:schemeClr>
              </a:solidFill>
            </a:rPr>
            <a:t>constantly evolving and adapting to the changing market helps </a:t>
          </a:r>
          <a:r>
            <a:rPr lang="en-US" b="1">
              <a:solidFill>
                <a:schemeClr val="accent5">
                  <a:lumMod val="50000"/>
                </a:schemeClr>
              </a:solidFill>
              <a:latin typeface="Calibri Light" panose="020F0302020204030204"/>
            </a:rPr>
            <a:t>to gain</a:t>
          </a:r>
          <a:r>
            <a:rPr lang="en-US" b="1">
              <a:solidFill>
                <a:schemeClr val="accent5">
                  <a:lumMod val="50000"/>
                </a:schemeClr>
              </a:solidFill>
            </a:rPr>
            <a:t> competitive advantage </a:t>
          </a:r>
        </a:p>
      </dgm:t>
    </dgm:pt>
    <dgm:pt modelId="{04ACEA8B-BA04-421D-A208-16E3E91BF367}" type="parTrans" cxnId="{7F8DEFB4-ED74-4B3E-8FF7-76D844BDDD9D}">
      <dgm:prSet/>
      <dgm:spPr/>
      <dgm:t>
        <a:bodyPr/>
        <a:lstStyle/>
        <a:p>
          <a:endParaRPr lang="en-US"/>
        </a:p>
      </dgm:t>
    </dgm:pt>
    <dgm:pt modelId="{FAF14834-329B-4963-917E-F92CDC2F23A4}" type="sibTrans" cxnId="{7F8DEFB4-ED74-4B3E-8FF7-76D844BDDD9D}">
      <dgm:prSet/>
      <dgm:spPr/>
      <dgm:t>
        <a:bodyPr/>
        <a:lstStyle/>
        <a:p>
          <a:endParaRPr lang="en-US"/>
        </a:p>
      </dgm:t>
    </dgm:pt>
    <dgm:pt modelId="{EED5BDE7-FD00-4986-A711-9B40EF870BE4}" type="pres">
      <dgm:prSet presAssocID="{F0837D6C-19E1-4CE1-B17F-0005D5EEFE44}" presName="root" presStyleCnt="0">
        <dgm:presLayoutVars>
          <dgm:dir/>
          <dgm:resizeHandles val="exact"/>
        </dgm:presLayoutVars>
      </dgm:prSet>
      <dgm:spPr/>
    </dgm:pt>
    <dgm:pt modelId="{526B4064-204A-4122-B397-F37432DEDDD3}" type="pres">
      <dgm:prSet presAssocID="{D5226ECE-5152-47F6-96FE-DB196B1F2E86}" presName="compNode" presStyleCnt="0"/>
      <dgm:spPr/>
    </dgm:pt>
    <dgm:pt modelId="{47B0B603-80FA-4D50-A1A6-6ADA9C3B2D14}" type="pres">
      <dgm:prSet presAssocID="{D5226ECE-5152-47F6-96FE-DB196B1F2E86}" presName="iconBgRect" presStyleLbl="bgShp" presStyleIdx="0" presStyleCnt="3"/>
      <dgm:spPr>
        <a:prstGeom prst="round2DiagRect">
          <a:avLst>
            <a:gd name="adj1" fmla="val 29727"/>
            <a:gd name="adj2" fmla="val 0"/>
          </a:avLst>
        </a:prstGeom>
        <a:solidFill>
          <a:schemeClr val="accent5">
            <a:lumMod val="40000"/>
            <a:lumOff val="60000"/>
          </a:schemeClr>
        </a:solidFill>
      </dgm:spPr>
    </dgm:pt>
    <dgm:pt modelId="{48A61F61-1DED-4B4F-8BC2-8C39DA3A9044}" type="pres">
      <dgm:prSet presAssocID="{D5226ECE-5152-47F6-96FE-DB196B1F2E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5583CE37-0BFD-4C51-B30C-402038ED87A8}" type="pres">
      <dgm:prSet presAssocID="{D5226ECE-5152-47F6-96FE-DB196B1F2E86}" presName="spaceRect" presStyleCnt="0"/>
      <dgm:spPr/>
    </dgm:pt>
    <dgm:pt modelId="{C1D501E9-C971-4C11-A4EE-EE314C0A1258}" type="pres">
      <dgm:prSet presAssocID="{D5226ECE-5152-47F6-96FE-DB196B1F2E86}" presName="textRect" presStyleLbl="revTx" presStyleIdx="0" presStyleCnt="3">
        <dgm:presLayoutVars>
          <dgm:chMax val="1"/>
          <dgm:chPref val="1"/>
        </dgm:presLayoutVars>
      </dgm:prSet>
      <dgm:spPr/>
    </dgm:pt>
    <dgm:pt modelId="{3643BC23-76A4-428C-8E9E-8D49737B3EC8}" type="pres">
      <dgm:prSet presAssocID="{6B2DBF34-5837-490B-8851-5DB98C85D902}" presName="sibTrans" presStyleCnt="0"/>
      <dgm:spPr/>
    </dgm:pt>
    <dgm:pt modelId="{B0AE3EA2-48E1-4F44-987C-1A3929717446}" type="pres">
      <dgm:prSet presAssocID="{57A32692-EA4E-4EFF-8DEC-A06AD4447A9B}" presName="compNode" presStyleCnt="0"/>
      <dgm:spPr/>
    </dgm:pt>
    <dgm:pt modelId="{4B2727B0-C9FA-41D6-B329-F6DE9D67C0D6}" type="pres">
      <dgm:prSet presAssocID="{57A32692-EA4E-4EFF-8DEC-A06AD4447A9B}" presName="iconBgRect" presStyleLbl="bgShp" presStyleIdx="1" presStyleCnt="3"/>
      <dgm:spPr>
        <a:prstGeom prst="round2DiagRect">
          <a:avLst>
            <a:gd name="adj1" fmla="val 29727"/>
            <a:gd name="adj2" fmla="val 0"/>
          </a:avLst>
        </a:prstGeom>
        <a:solidFill>
          <a:schemeClr val="accent5">
            <a:lumMod val="40000"/>
            <a:lumOff val="60000"/>
          </a:schemeClr>
        </a:solidFill>
      </dgm:spPr>
    </dgm:pt>
    <dgm:pt modelId="{1BECE86A-4F0D-4654-BBF5-54F4EAEFFDCC}" type="pres">
      <dgm:prSet presAssocID="{57A32692-EA4E-4EFF-8DEC-A06AD4447A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E1D2AB74-01E2-4E8D-987E-BB112116AD38}" type="pres">
      <dgm:prSet presAssocID="{57A32692-EA4E-4EFF-8DEC-A06AD4447A9B}" presName="spaceRect" presStyleCnt="0"/>
      <dgm:spPr/>
    </dgm:pt>
    <dgm:pt modelId="{506512C5-E1BF-4B52-82FE-022E1F8EDE7E}" type="pres">
      <dgm:prSet presAssocID="{57A32692-EA4E-4EFF-8DEC-A06AD4447A9B}" presName="textRect" presStyleLbl="revTx" presStyleIdx="1" presStyleCnt="3">
        <dgm:presLayoutVars>
          <dgm:chMax val="1"/>
          <dgm:chPref val="1"/>
        </dgm:presLayoutVars>
      </dgm:prSet>
      <dgm:spPr/>
    </dgm:pt>
    <dgm:pt modelId="{93BC105E-A46D-4CBD-992A-570376D5998D}" type="pres">
      <dgm:prSet presAssocID="{729BA727-1B38-48FC-8F83-D78BFF023E79}" presName="sibTrans" presStyleCnt="0"/>
      <dgm:spPr/>
    </dgm:pt>
    <dgm:pt modelId="{5FEE3654-F959-44B4-A105-23748527BF3C}" type="pres">
      <dgm:prSet presAssocID="{350CC381-1B27-47A2-A9D2-772F1E27E39A}" presName="compNode" presStyleCnt="0"/>
      <dgm:spPr/>
    </dgm:pt>
    <dgm:pt modelId="{0BD1F4DC-FAE2-4746-89D5-4D04A27732D8}" type="pres">
      <dgm:prSet presAssocID="{350CC381-1B27-47A2-A9D2-772F1E27E39A}" presName="iconBgRect" presStyleLbl="bgShp" presStyleIdx="2" presStyleCnt="3"/>
      <dgm:spPr>
        <a:prstGeom prst="round2DiagRect">
          <a:avLst>
            <a:gd name="adj1" fmla="val 29727"/>
            <a:gd name="adj2" fmla="val 0"/>
          </a:avLst>
        </a:prstGeom>
        <a:solidFill>
          <a:schemeClr val="accent5">
            <a:lumMod val="40000"/>
            <a:lumOff val="60000"/>
          </a:schemeClr>
        </a:solidFill>
      </dgm:spPr>
    </dgm:pt>
    <dgm:pt modelId="{B49C1F84-EA31-4454-B7CF-266E4792DD3C}" type="pres">
      <dgm:prSet presAssocID="{350CC381-1B27-47A2-A9D2-772F1E27E3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002F1162-DDC3-4651-8BE5-5F2B35B44214}" type="pres">
      <dgm:prSet presAssocID="{350CC381-1B27-47A2-A9D2-772F1E27E39A}" presName="spaceRect" presStyleCnt="0"/>
      <dgm:spPr/>
    </dgm:pt>
    <dgm:pt modelId="{58935AAD-8E16-4A52-BF7F-AF5CACD85CDD}" type="pres">
      <dgm:prSet presAssocID="{350CC381-1B27-47A2-A9D2-772F1E27E39A}" presName="textRect" presStyleLbl="revTx" presStyleIdx="2" presStyleCnt="3">
        <dgm:presLayoutVars>
          <dgm:chMax val="1"/>
          <dgm:chPref val="1"/>
        </dgm:presLayoutVars>
      </dgm:prSet>
      <dgm:spPr/>
    </dgm:pt>
  </dgm:ptLst>
  <dgm:cxnLst>
    <dgm:cxn modelId="{F8261601-EE6B-4CCE-AAE6-D5EFAF8F7D8E}" type="presOf" srcId="{D5226ECE-5152-47F6-96FE-DB196B1F2E86}" destId="{C1D501E9-C971-4C11-A4EE-EE314C0A1258}" srcOrd="0" destOrd="0" presId="urn:microsoft.com/office/officeart/2018/5/layout/IconLeafLabelList"/>
    <dgm:cxn modelId="{6E079A6D-7020-4DAE-A4ED-0AF2E8DA03B7}" srcId="{F0837D6C-19E1-4CE1-B17F-0005D5EEFE44}" destId="{57A32692-EA4E-4EFF-8DEC-A06AD4447A9B}" srcOrd="1" destOrd="0" parTransId="{0C8FBA18-367C-4403-91CD-9119429F33E3}" sibTransId="{729BA727-1B38-48FC-8F83-D78BFF023E79}"/>
    <dgm:cxn modelId="{4D113B79-7E55-484A-B36A-2AEFFC198856}" type="presOf" srcId="{F0837D6C-19E1-4CE1-B17F-0005D5EEFE44}" destId="{EED5BDE7-FD00-4986-A711-9B40EF870BE4}" srcOrd="0" destOrd="0" presId="urn:microsoft.com/office/officeart/2018/5/layout/IconLeafLabelList"/>
    <dgm:cxn modelId="{76D74A8A-ED11-4BCB-9EA2-0D3F825A80CF}" type="presOf" srcId="{350CC381-1B27-47A2-A9D2-772F1E27E39A}" destId="{58935AAD-8E16-4A52-BF7F-AF5CACD85CDD}" srcOrd="0" destOrd="0" presId="urn:microsoft.com/office/officeart/2018/5/layout/IconLeafLabelList"/>
    <dgm:cxn modelId="{C407C49C-442F-4693-8FCA-7CAC5C2A954F}" srcId="{F0837D6C-19E1-4CE1-B17F-0005D5EEFE44}" destId="{D5226ECE-5152-47F6-96FE-DB196B1F2E86}" srcOrd="0" destOrd="0" parTransId="{0860F8B0-2345-4C29-AAF0-3EA946D9C839}" sibTransId="{6B2DBF34-5837-490B-8851-5DB98C85D902}"/>
    <dgm:cxn modelId="{7F8DEFB4-ED74-4B3E-8FF7-76D844BDDD9D}" srcId="{F0837D6C-19E1-4CE1-B17F-0005D5EEFE44}" destId="{350CC381-1B27-47A2-A9D2-772F1E27E39A}" srcOrd="2" destOrd="0" parTransId="{04ACEA8B-BA04-421D-A208-16E3E91BF367}" sibTransId="{FAF14834-329B-4963-917E-F92CDC2F23A4}"/>
    <dgm:cxn modelId="{F74CF5C3-9533-4913-B7CD-84A620E5B521}" type="presOf" srcId="{57A32692-EA4E-4EFF-8DEC-A06AD4447A9B}" destId="{506512C5-E1BF-4B52-82FE-022E1F8EDE7E}" srcOrd="0" destOrd="0" presId="urn:microsoft.com/office/officeart/2018/5/layout/IconLeafLabelList"/>
    <dgm:cxn modelId="{5463974D-F559-4808-92C4-AC7BF5EAB014}" type="presParOf" srcId="{EED5BDE7-FD00-4986-A711-9B40EF870BE4}" destId="{526B4064-204A-4122-B397-F37432DEDDD3}" srcOrd="0" destOrd="0" presId="urn:microsoft.com/office/officeart/2018/5/layout/IconLeafLabelList"/>
    <dgm:cxn modelId="{809B10AE-1B46-4D02-827F-D42CDEC523B7}" type="presParOf" srcId="{526B4064-204A-4122-B397-F37432DEDDD3}" destId="{47B0B603-80FA-4D50-A1A6-6ADA9C3B2D14}" srcOrd="0" destOrd="0" presId="urn:microsoft.com/office/officeart/2018/5/layout/IconLeafLabelList"/>
    <dgm:cxn modelId="{25604264-3DFD-4F25-B0DC-496A66805BAD}" type="presParOf" srcId="{526B4064-204A-4122-B397-F37432DEDDD3}" destId="{48A61F61-1DED-4B4F-8BC2-8C39DA3A9044}" srcOrd="1" destOrd="0" presId="urn:microsoft.com/office/officeart/2018/5/layout/IconLeafLabelList"/>
    <dgm:cxn modelId="{44465960-2846-4177-AEEC-038F43EC4D36}" type="presParOf" srcId="{526B4064-204A-4122-B397-F37432DEDDD3}" destId="{5583CE37-0BFD-4C51-B30C-402038ED87A8}" srcOrd="2" destOrd="0" presId="urn:microsoft.com/office/officeart/2018/5/layout/IconLeafLabelList"/>
    <dgm:cxn modelId="{C8059B5B-15B4-4B06-B178-A2B126C95910}" type="presParOf" srcId="{526B4064-204A-4122-B397-F37432DEDDD3}" destId="{C1D501E9-C971-4C11-A4EE-EE314C0A1258}" srcOrd="3" destOrd="0" presId="urn:microsoft.com/office/officeart/2018/5/layout/IconLeafLabelList"/>
    <dgm:cxn modelId="{F7E9A9D9-F4FA-4D49-9FC6-28B55A6B4C3A}" type="presParOf" srcId="{EED5BDE7-FD00-4986-A711-9B40EF870BE4}" destId="{3643BC23-76A4-428C-8E9E-8D49737B3EC8}" srcOrd="1" destOrd="0" presId="urn:microsoft.com/office/officeart/2018/5/layout/IconLeafLabelList"/>
    <dgm:cxn modelId="{1A2E0C56-4DF8-43FC-B174-BFA545893C6C}" type="presParOf" srcId="{EED5BDE7-FD00-4986-A711-9B40EF870BE4}" destId="{B0AE3EA2-48E1-4F44-987C-1A3929717446}" srcOrd="2" destOrd="0" presId="urn:microsoft.com/office/officeart/2018/5/layout/IconLeafLabelList"/>
    <dgm:cxn modelId="{C29FE051-C029-4B19-8FDF-E18AA3D87702}" type="presParOf" srcId="{B0AE3EA2-48E1-4F44-987C-1A3929717446}" destId="{4B2727B0-C9FA-41D6-B329-F6DE9D67C0D6}" srcOrd="0" destOrd="0" presId="urn:microsoft.com/office/officeart/2018/5/layout/IconLeafLabelList"/>
    <dgm:cxn modelId="{599664D0-DDA8-43E9-A7B8-1247CF9DE256}" type="presParOf" srcId="{B0AE3EA2-48E1-4F44-987C-1A3929717446}" destId="{1BECE86A-4F0D-4654-BBF5-54F4EAEFFDCC}" srcOrd="1" destOrd="0" presId="urn:microsoft.com/office/officeart/2018/5/layout/IconLeafLabelList"/>
    <dgm:cxn modelId="{2EB79CDF-3D8D-4967-96EE-6A6BB13F1D67}" type="presParOf" srcId="{B0AE3EA2-48E1-4F44-987C-1A3929717446}" destId="{E1D2AB74-01E2-4E8D-987E-BB112116AD38}" srcOrd="2" destOrd="0" presId="urn:microsoft.com/office/officeart/2018/5/layout/IconLeafLabelList"/>
    <dgm:cxn modelId="{0B401FC3-93CB-44A7-8635-B2EA378D30F7}" type="presParOf" srcId="{B0AE3EA2-48E1-4F44-987C-1A3929717446}" destId="{506512C5-E1BF-4B52-82FE-022E1F8EDE7E}" srcOrd="3" destOrd="0" presId="urn:microsoft.com/office/officeart/2018/5/layout/IconLeafLabelList"/>
    <dgm:cxn modelId="{19791062-AA58-4FBC-B213-41A1C6EAD7A1}" type="presParOf" srcId="{EED5BDE7-FD00-4986-A711-9B40EF870BE4}" destId="{93BC105E-A46D-4CBD-992A-570376D5998D}" srcOrd="3" destOrd="0" presId="urn:microsoft.com/office/officeart/2018/5/layout/IconLeafLabelList"/>
    <dgm:cxn modelId="{C8AD1C9B-582B-4686-9F95-3D4B3FB41324}" type="presParOf" srcId="{EED5BDE7-FD00-4986-A711-9B40EF870BE4}" destId="{5FEE3654-F959-44B4-A105-23748527BF3C}" srcOrd="4" destOrd="0" presId="urn:microsoft.com/office/officeart/2018/5/layout/IconLeafLabelList"/>
    <dgm:cxn modelId="{C3AA5841-E5A5-40E4-83CD-FFAAAAE83458}" type="presParOf" srcId="{5FEE3654-F959-44B4-A105-23748527BF3C}" destId="{0BD1F4DC-FAE2-4746-89D5-4D04A27732D8}" srcOrd="0" destOrd="0" presId="urn:microsoft.com/office/officeart/2018/5/layout/IconLeafLabelList"/>
    <dgm:cxn modelId="{C43C312B-D87A-4CDB-9C5B-10C42EDE42D4}" type="presParOf" srcId="{5FEE3654-F959-44B4-A105-23748527BF3C}" destId="{B49C1F84-EA31-4454-B7CF-266E4792DD3C}" srcOrd="1" destOrd="0" presId="urn:microsoft.com/office/officeart/2018/5/layout/IconLeafLabelList"/>
    <dgm:cxn modelId="{77490167-BA7E-4D13-A8CF-6EB18DC1D7DE}" type="presParOf" srcId="{5FEE3654-F959-44B4-A105-23748527BF3C}" destId="{002F1162-DDC3-4651-8BE5-5F2B35B44214}" srcOrd="2" destOrd="0" presId="urn:microsoft.com/office/officeart/2018/5/layout/IconLeafLabelList"/>
    <dgm:cxn modelId="{7E9AAB93-6BDF-43C7-9E89-CFCBB65E6DE9}" type="presParOf" srcId="{5FEE3654-F959-44B4-A105-23748527BF3C}" destId="{58935AAD-8E16-4A52-BF7F-AF5CACD85CD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167EF-6D8D-4CEC-B254-E0E038DE58CE}">
      <dsp:nvSpPr>
        <dsp:cNvPr id="0" name=""/>
        <dsp:cNvSpPr/>
      </dsp:nvSpPr>
      <dsp:spPr>
        <a:xfrm>
          <a:off x="0" y="1999"/>
          <a:ext cx="5438140" cy="1013215"/>
        </a:xfrm>
        <a:prstGeom prst="roundRect">
          <a:avLst>
            <a:gd name="adj" fmla="val 1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dsp:style>
    </dsp:sp>
    <dsp:sp modelId="{CB1A7797-5EF4-4197-AFB1-6E4E5A062885}">
      <dsp:nvSpPr>
        <dsp:cNvPr id="0" name=""/>
        <dsp:cNvSpPr/>
      </dsp:nvSpPr>
      <dsp:spPr>
        <a:xfrm>
          <a:off x="306497" y="229972"/>
          <a:ext cx="557268" cy="557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D995DC-C80C-4ECE-BFB6-639FA9C113C6}">
      <dsp:nvSpPr>
        <dsp:cNvPr id="0" name=""/>
        <dsp:cNvSpPr/>
      </dsp:nvSpPr>
      <dsp:spPr>
        <a:xfrm>
          <a:off x="1170263" y="1999"/>
          <a:ext cx="4267876" cy="1013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32" tIns="107232" rIns="107232" bIns="107232" numCol="1" spcCol="1270" anchor="ctr" anchorCtr="0">
          <a:noAutofit/>
        </a:bodyPr>
        <a:lstStyle/>
        <a:p>
          <a:pPr marL="0" lvl="0" indent="0" algn="l" defTabSz="977900">
            <a:lnSpc>
              <a:spcPct val="100000"/>
            </a:lnSpc>
            <a:spcBef>
              <a:spcPct val="0"/>
            </a:spcBef>
            <a:spcAft>
              <a:spcPct val="35000"/>
            </a:spcAft>
            <a:buNone/>
          </a:pPr>
          <a:r>
            <a:rPr lang="en-US" sz="2200" b="0" i="0" kern="1200">
              <a:solidFill>
                <a:schemeClr val="accent5">
                  <a:lumMod val="50000"/>
                </a:schemeClr>
              </a:solidFill>
              <a:latin typeface="Calibri"/>
              <a:cs typeface="Calibri"/>
            </a:rPr>
            <a:t>Executive summary</a:t>
          </a:r>
          <a:endParaRPr lang="en-US" sz="2200" b="0" kern="1200">
            <a:solidFill>
              <a:schemeClr val="accent5">
                <a:lumMod val="50000"/>
              </a:schemeClr>
            </a:solidFill>
            <a:latin typeface="Calibri"/>
            <a:cs typeface="Calibri"/>
          </a:endParaRPr>
        </a:p>
      </dsp:txBody>
      <dsp:txXfrm>
        <a:off x="1170263" y="1999"/>
        <a:ext cx="4267876" cy="1013215"/>
      </dsp:txXfrm>
    </dsp:sp>
    <dsp:sp modelId="{90CF07F3-1009-4393-9883-10C9284DC3A2}">
      <dsp:nvSpPr>
        <dsp:cNvPr id="0" name=""/>
        <dsp:cNvSpPr/>
      </dsp:nvSpPr>
      <dsp:spPr>
        <a:xfrm>
          <a:off x="0" y="1268518"/>
          <a:ext cx="5438140" cy="1013215"/>
        </a:xfrm>
        <a:prstGeom prst="roundRect">
          <a:avLst>
            <a:gd name="adj" fmla="val 1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dsp:style>
    </dsp:sp>
    <dsp:sp modelId="{3D1D0576-4C28-418F-A649-814270215585}">
      <dsp:nvSpPr>
        <dsp:cNvPr id="0" name=""/>
        <dsp:cNvSpPr/>
      </dsp:nvSpPr>
      <dsp:spPr>
        <a:xfrm>
          <a:off x="306497" y="1496492"/>
          <a:ext cx="557268" cy="557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EE60DF-5F34-43B2-8F25-A4970B99D378}">
      <dsp:nvSpPr>
        <dsp:cNvPr id="0" name=""/>
        <dsp:cNvSpPr/>
      </dsp:nvSpPr>
      <dsp:spPr>
        <a:xfrm>
          <a:off x="1170263" y="1268518"/>
          <a:ext cx="4267876" cy="1013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32" tIns="107232" rIns="107232" bIns="107232" numCol="1" spcCol="1270" anchor="ctr" anchorCtr="0">
          <a:noAutofit/>
        </a:bodyPr>
        <a:lstStyle/>
        <a:p>
          <a:pPr marL="0" lvl="0" indent="0" algn="l" defTabSz="977900">
            <a:lnSpc>
              <a:spcPct val="100000"/>
            </a:lnSpc>
            <a:spcBef>
              <a:spcPct val="0"/>
            </a:spcBef>
            <a:spcAft>
              <a:spcPct val="35000"/>
            </a:spcAft>
            <a:buNone/>
          </a:pPr>
          <a:r>
            <a:rPr lang="en-US" sz="2200" b="0" kern="1200">
              <a:solidFill>
                <a:schemeClr val="accent5">
                  <a:lumMod val="50000"/>
                </a:schemeClr>
              </a:solidFill>
              <a:latin typeface="Calibri"/>
              <a:cs typeface="Calibri"/>
            </a:rPr>
            <a:t>Introduction</a:t>
          </a:r>
        </a:p>
      </dsp:txBody>
      <dsp:txXfrm>
        <a:off x="1170263" y="1268518"/>
        <a:ext cx="4267876" cy="1013215"/>
      </dsp:txXfrm>
    </dsp:sp>
    <dsp:sp modelId="{B67832C8-C348-43F1-BAC2-A3B0235EB2B5}">
      <dsp:nvSpPr>
        <dsp:cNvPr id="0" name=""/>
        <dsp:cNvSpPr/>
      </dsp:nvSpPr>
      <dsp:spPr>
        <a:xfrm>
          <a:off x="0" y="2535037"/>
          <a:ext cx="5438140" cy="1013215"/>
        </a:xfrm>
        <a:prstGeom prst="roundRect">
          <a:avLst>
            <a:gd name="adj" fmla="val 1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dsp:style>
    </dsp:sp>
    <dsp:sp modelId="{BE922B31-4155-4562-A2FE-DF98F807D3AA}">
      <dsp:nvSpPr>
        <dsp:cNvPr id="0" name=""/>
        <dsp:cNvSpPr/>
      </dsp:nvSpPr>
      <dsp:spPr>
        <a:xfrm>
          <a:off x="306497" y="2763011"/>
          <a:ext cx="557268" cy="557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A5B2BF-5AE5-4B6A-A6A7-C0C6D2EDCF16}">
      <dsp:nvSpPr>
        <dsp:cNvPr id="0" name=""/>
        <dsp:cNvSpPr/>
      </dsp:nvSpPr>
      <dsp:spPr>
        <a:xfrm>
          <a:off x="1170263" y="2535037"/>
          <a:ext cx="4267876" cy="1013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32" tIns="107232" rIns="107232" bIns="107232" numCol="1" spcCol="1270" anchor="ctr" anchorCtr="0">
          <a:noAutofit/>
        </a:bodyPr>
        <a:lstStyle/>
        <a:p>
          <a:pPr marL="0" lvl="0" indent="0" algn="l" defTabSz="977900">
            <a:lnSpc>
              <a:spcPct val="100000"/>
            </a:lnSpc>
            <a:spcBef>
              <a:spcPct val="0"/>
            </a:spcBef>
            <a:spcAft>
              <a:spcPct val="35000"/>
            </a:spcAft>
            <a:buNone/>
          </a:pPr>
          <a:r>
            <a:rPr lang="en-US" sz="2200" b="0" kern="1200">
              <a:solidFill>
                <a:schemeClr val="accent5">
                  <a:lumMod val="50000"/>
                </a:schemeClr>
              </a:solidFill>
              <a:latin typeface="Calibri"/>
              <a:cs typeface="Calibri"/>
            </a:rPr>
            <a:t>Analysis Methods and Results</a:t>
          </a:r>
        </a:p>
      </dsp:txBody>
      <dsp:txXfrm>
        <a:off x="1170263" y="2535037"/>
        <a:ext cx="4267876" cy="1013215"/>
      </dsp:txXfrm>
    </dsp:sp>
    <dsp:sp modelId="{25E1D6D0-246E-4DE1-B57B-4F602DE4408B}">
      <dsp:nvSpPr>
        <dsp:cNvPr id="0" name=""/>
        <dsp:cNvSpPr/>
      </dsp:nvSpPr>
      <dsp:spPr>
        <a:xfrm>
          <a:off x="0" y="3801557"/>
          <a:ext cx="5438140" cy="1013215"/>
        </a:xfrm>
        <a:prstGeom prst="roundRect">
          <a:avLst>
            <a:gd name="adj" fmla="val 1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dsp:style>
    </dsp:sp>
    <dsp:sp modelId="{2F03F5AC-1A34-429B-8C65-FBF3E8BB2E38}">
      <dsp:nvSpPr>
        <dsp:cNvPr id="0" name=""/>
        <dsp:cNvSpPr/>
      </dsp:nvSpPr>
      <dsp:spPr>
        <a:xfrm>
          <a:off x="306497" y="4029530"/>
          <a:ext cx="557268" cy="5572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007697-2678-4CBB-B8A2-C522F7424BD2}">
      <dsp:nvSpPr>
        <dsp:cNvPr id="0" name=""/>
        <dsp:cNvSpPr/>
      </dsp:nvSpPr>
      <dsp:spPr>
        <a:xfrm>
          <a:off x="1170263" y="3801557"/>
          <a:ext cx="4267876" cy="1013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32" tIns="107232" rIns="107232" bIns="107232" numCol="1" spcCol="1270" anchor="ctr" anchorCtr="0">
          <a:noAutofit/>
        </a:bodyPr>
        <a:lstStyle/>
        <a:p>
          <a:pPr marL="0" lvl="0" indent="0" algn="l" defTabSz="977900">
            <a:lnSpc>
              <a:spcPct val="100000"/>
            </a:lnSpc>
            <a:spcBef>
              <a:spcPct val="0"/>
            </a:spcBef>
            <a:spcAft>
              <a:spcPct val="35000"/>
            </a:spcAft>
            <a:buNone/>
          </a:pPr>
          <a:r>
            <a:rPr lang="en-US" sz="2200" b="0" kern="1200">
              <a:solidFill>
                <a:schemeClr val="accent5">
                  <a:lumMod val="50000"/>
                </a:schemeClr>
              </a:solidFill>
              <a:latin typeface="Calibri"/>
              <a:cs typeface="Calibri"/>
            </a:rPr>
            <a:t>Conclusion and Recommendations</a:t>
          </a:r>
        </a:p>
      </dsp:txBody>
      <dsp:txXfrm>
        <a:off x="1170263" y="3801557"/>
        <a:ext cx="4267876" cy="1013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FAC03-1ABF-4BBF-9D03-4DB7F9904682}">
      <dsp:nvSpPr>
        <dsp:cNvPr id="0" name=""/>
        <dsp:cNvSpPr/>
      </dsp:nvSpPr>
      <dsp:spPr>
        <a:xfrm>
          <a:off x="0" y="496"/>
          <a:ext cx="5701678" cy="1160891"/>
        </a:xfrm>
        <a:prstGeom prst="roundRect">
          <a:avLst>
            <a:gd name="adj" fmla="val 1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dsp:style>
    </dsp:sp>
    <dsp:sp modelId="{96F74C3D-14FE-445E-A062-EBAFE6E961A2}">
      <dsp:nvSpPr>
        <dsp:cNvPr id="0" name=""/>
        <dsp:cNvSpPr/>
      </dsp:nvSpPr>
      <dsp:spPr>
        <a:xfrm>
          <a:off x="351169" y="261696"/>
          <a:ext cx="638490" cy="638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962CD2-F7DC-426C-A73E-ABF04F9166ED}">
      <dsp:nvSpPr>
        <dsp:cNvPr id="0" name=""/>
        <dsp:cNvSpPr/>
      </dsp:nvSpPr>
      <dsp:spPr>
        <a:xfrm>
          <a:off x="1340829" y="496"/>
          <a:ext cx="4360848" cy="1160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61" tIns="122861" rIns="122861" bIns="122861" numCol="1" spcCol="1270" anchor="ctr" anchorCtr="0">
          <a:noAutofit/>
        </a:bodyPr>
        <a:lstStyle/>
        <a:p>
          <a:pPr marL="0" lvl="0" indent="0" algn="l" defTabSz="1111250">
            <a:lnSpc>
              <a:spcPct val="100000"/>
            </a:lnSpc>
            <a:spcBef>
              <a:spcPct val="0"/>
            </a:spcBef>
            <a:spcAft>
              <a:spcPct val="35000"/>
            </a:spcAft>
            <a:buNone/>
          </a:pPr>
          <a:r>
            <a:rPr lang="en-US" sz="2500" b="1" kern="1200">
              <a:solidFill>
                <a:schemeClr val="accent5">
                  <a:lumMod val="50000"/>
                </a:schemeClr>
              </a:solidFill>
            </a:rPr>
            <a:t>Transition to Data-Driven Decision-Making</a:t>
          </a:r>
        </a:p>
      </dsp:txBody>
      <dsp:txXfrm>
        <a:off x="1340829" y="496"/>
        <a:ext cx="4360848" cy="1160891"/>
      </dsp:txXfrm>
    </dsp:sp>
    <dsp:sp modelId="{F8883F55-8664-4C6C-B4A5-3C8097FEF22D}">
      <dsp:nvSpPr>
        <dsp:cNvPr id="0" name=""/>
        <dsp:cNvSpPr/>
      </dsp:nvSpPr>
      <dsp:spPr>
        <a:xfrm>
          <a:off x="0" y="1451610"/>
          <a:ext cx="5701678" cy="1160891"/>
        </a:xfrm>
        <a:prstGeom prst="roundRect">
          <a:avLst>
            <a:gd name="adj" fmla="val 1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dsp:style>
    </dsp:sp>
    <dsp:sp modelId="{B57FF5F0-DC03-43E7-A14C-C08AE83EEDA3}">
      <dsp:nvSpPr>
        <dsp:cNvPr id="0" name=""/>
        <dsp:cNvSpPr/>
      </dsp:nvSpPr>
      <dsp:spPr>
        <a:xfrm>
          <a:off x="351169" y="1712811"/>
          <a:ext cx="638490" cy="638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9B6E67-A4D2-46F3-B3EC-B44958423B2C}">
      <dsp:nvSpPr>
        <dsp:cNvPr id="0" name=""/>
        <dsp:cNvSpPr/>
      </dsp:nvSpPr>
      <dsp:spPr>
        <a:xfrm>
          <a:off x="1340829" y="1451610"/>
          <a:ext cx="4360848" cy="1160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61" tIns="122861" rIns="122861" bIns="122861" numCol="1" spcCol="1270" anchor="ctr" anchorCtr="0">
          <a:noAutofit/>
        </a:bodyPr>
        <a:lstStyle/>
        <a:p>
          <a:pPr marL="0" lvl="0" indent="0" algn="l" defTabSz="1111250">
            <a:lnSpc>
              <a:spcPct val="100000"/>
            </a:lnSpc>
            <a:spcBef>
              <a:spcPct val="0"/>
            </a:spcBef>
            <a:spcAft>
              <a:spcPct val="35000"/>
            </a:spcAft>
            <a:buNone/>
          </a:pPr>
          <a:r>
            <a:rPr lang="en-US" sz="2500" b="1" kern="1200">
              <a:solidFill>
                <a:schemeClr val="accent5">
                  <a:lumMod val="50000"/>
                </a:schemeClr>
              </a:solidFill>
            </a:rPr>
            <a:t>Identification of Key Predictors</a:t>
          </a:r>
        </a:p>
      </dsp:txBody>
      <dsp:txXfrm>
        <a:off x="1340829" y="1451610"/>
        <a:ext cx="4360848" cy="1160891"/>
      </dsp:txXfrm>
    </dsp:sp>
    <dsp:sp modelId="{6D0D633A-9590-4217-8F5B-A82FA8192644}">
      <dsp:nvSpPr>
        <dsp:cNvPr id="0" name=""/>
        <dsp:cNvSpPr/>
      </dsp:nvSpPr>
      <dsp:spPr>
        <a:xfrm>
          <a:off x="0" y="2902725"/>
          <a:ext cx="5701678" cy="1160891"/>
        </a:xfrm>
        <a:prstGeom prst="roundRect">
          <a:avLst>
            <a:gd name="adj" fmla="val 1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dsp:style>
    </dsp:sp>
    <dsp:sp modelId="{17089226-3FF6-4334-B4A4-643BB191E96A}">
      <dsp:nvSpPr>
        <dsp:cNvPr id="0" name=""/>
        <dsp:cNvSpPr/>
      </dsp:nvSpPr>
      <dsp:spPr>
        <a:xfrm>
          <a:off x="351169" y="3163925"/>
          <a:ext cx="638490" cy="638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E500D0-FC6A-4305-9757-6176E8AF171B}">
      <dsp:nvSpPr>
        <dsp:cNvPr id="0" name=""/>
        <dsp:cNvSpPr/>
      </dsp:nvSpPr>
      <dsp:spPr>
        <a:xfrm>
          <a:off x="1340829" y="2902725"/>
          <a:ext cx="4360848" cy="1160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61" tIns="122861" rIns="122861" bIns="122861" numCol="1" spcCol="1270" anchor="ctr" anchorCtr="0">
          <a:noAutofit/>
        </a:bodyPr>
        <a:lstStyle/>
        <a:p>
          <a:pPr marL="0" lvl="0" indent="0" algn="l" defTabSz="1111250">
            <a:lnSpc>
              <a:spcPct val="100000"/>
            </a:lnSpc>
            <a:spcBef>
              <a:spcPct val="0"/>
            </a:spcBef>
            <a:spcAft>
              <a:spcPct val="35000"/>
            </a:spcAft>
            <a:buNone/>
          </a:pPr>
          <a:r>
            <a:rPr lang="en-US" sz="2500" b="1" kern="1200">
              <a:solidFill>
                <a:schemeClr val="accent5">
                  <a:lumMod val="50000"/>
                </a:schemeClr>
              </a:solidFill>
            </a:rPr>
            <a:t>Insights for Strategic Implementation</a:t>
          </a:r>
        </a:p>
      </dsp:txBody>
      <dsp:txXfrm>
        <a:off x="1340829" y="2902725"/>
        <a:ext cx="4360848" cy="1160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0B603-80FA-4D50-A1A6-6ADA9C3B2D14}">
      <dsp:nvSpPr>
        <dsp:cNvPr id="0" name=""/>
        <dsp:cNvSpPr/>
      </dsp:nvSpPr>
      <dsp:spPr>
        <a:xfrm>
          <a:off x="679050" y="578168"/>
          <a:ext cx="1887187" cy="1887187"/>
        </a:xfrm>
        <a:prstGeom prst="round2DiagRect">
          <a:avLst>
            <a:gd name="adj1" fmla="val 29727"/>
            <a:gd name="adj2" fmla="val 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48A61F61-1DED-4B4F-8BC2-8C39DA3A9044}">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501E9-C971-4C11-A4EE-EE314C0A125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solidFill>
                <a:schemeClr val="accent5">
                  <a:lumMod val="50000"/>
                </a:schemeClr>
              </a:solidFill>
            </a:rPr>
            <a:t>Historical data helps </a:t>
          </a:r>
          <a:r>
            <a:rPr lang="en-US" sz="1500" b="1" kern="1200">
              <a:solidFill>
                <a:schemeClr val="accent5">
                  <a:lumMod val="50000"/>
                </a:schemeClr>
              </a:solidFill>
              <a:latin typeface="Calibri Light" panose="020F0302020204030204"/>
            </a:rPr>
            <a:t>identify</a:t>
          </a:r>
          <a:r>
            <a:rPr lang="en-US" sz="1500" b="1" kern="1200">
              <a:solidFill>
                <a:schemeClr val="accent5">
                  <a:lumMod val="50000"/>
                </a:schemeClr>
              </a:solidFill>
            </a:rPr>
            <a:t> key predictors that would  deliver accurate sales prediction </a:t>
          </a:r>
        </a:p>
      </dsp:txBody>
      <dsp:txXfrm>
        <a:off x="75768" y="3053169"/>
        <a:ext cx="3093750" cy="720000"/>
      </dsp:txXfrm>
    </dsp:sp>
    <dsp:sp modelId="{4B2727B0-C9FA-41D6-B329-F6DE9D67C0D6}">
      <dsp:nvSpPr>
        <dsp:cNvPr id="0" name=""/>
        <dsp:cNvSpPr/>
      </dsp:nvSpPr>
      <dsp:spPr>
        <a:xfrm>
          <a:off x="4314206" y="578168"/>
          <a:ext cx="1887187" cy="1887187"/>
        </a:xfrm>
        <a:prstGeom prst="round2DiagRect">
          <a:avLst>
            <a:gd name="adj1" fmla="val 29727"/>
            <a:gd name="adj2" fmla="val 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1BECE86A-4F0D-4654-BBF5-54F4EAEFFDCC}">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512C5-E1BF-4B52-82FE-022E1F8EDE7E}">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solidFill>
                <a:schemeClr val="accent5">
                  <a:lumMod val="50000"/>
                </a:schemeClr>
              </a:solidFill>
            </a:rPr>
            <a:t>Maximizing </a:t>
          </a:r>
          <a:r>
            <a:rPr lang="en-US" sz="1500" b="1" kern="1200">
              <a:solidFill>
                <a:schemeClr val="accent5">
                  <a:lumMod val="50000"/>
                </a:schemeClr>
              </a:solidFill>
              <a:latin typeface="Calibri Light" panose="020F0302020204030204"/>
            </a:rPr>
            <a:t>the firm's</a:t>
          </a:r>
          <a:r>
            <a:rPr lang="en-US" sz="1500" b="1" kern="1200">
              <a:solidFill>
                <a:schemeClr val="accent5">
                  <a:lumMod val="50000"/>
                </a:schemeClr>
              </a:solidFill>
            </a:rPr>
            <a:t> profitability, reducing costs</a:t>
          </a:r>
          <a:r>
            <a:rPr lang="en-US" sz="1500" b="1" kern="1200">
              <a:solidFill>
                <a:schemeClr val="accent5">
                  <a:lumMod val="50000"/>
                </a:schemeClr>
              </a:solidFill>
              <a:latin typeface="Calibri Light" panose="020F0302020204030204"/>
            </a:rPr>
            <a:t>,</a:t>
          </a:r>
          <a:r>
            <a:rPr lang="en-US" sz="1500" b="1" kern="1200">
              <a:solidFill>
                <a:schemeClr val="accent5">
                  <a:lumMod val="50000"/>
                </a:schemeClr>
              </a:solidFill>
            </a:rPr>
            <a:t> and mitigating risks</a:t>
          </a:r>
        </a:p>
      </dsp:txBody>
      <dsp:txXfrm>
        <a:off x="3710925" y="3053169"/>
        <a:ext cx="3093750" cy="720000"/>
      </dsp:txXfrm>
    </dsp:sp>
    <dsp:sp modelId="{0BD1F4DC-FAE2-4746-89D5-4D04A27732D8}">
      <dsp:nvSpPr>
        <dsp:cNvPr id="0" name=""/>
        <dsp:cNvSpPr/>
      </dsp:nvSpPr>
      <dsp:spPr>
        <a:xfrm>
          <a:off x="7949362" y="578168"/>
          <a:ext cx="1887187" cy="1887187"/>
        </a:xfrm>
        <a:prstGeom prst="round2DiagRect">
          <a:avLst>
            <a:gd name="adj1" fmla="val 29727"/>
            <a:gd name="adj2" fmla="val 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B49C1F84-EA31-4454-B7CF-266E4792DD3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935AAD-8E16-4A52-BF7F-AF5CACD85CDD}">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solidFill>
                <a:schemeClr val="accent5">
                  <a:lumMod val="50000"/>
                </a:schemeClr>
              </a:solidFill>
            </a:rPr>
            <a:t>constantly evolving and adapting to the changing market helps </a:t>
          </a:r>
          <a:r>
            <a:rPr lang="en-US" sz="1500" b="1" kern="1200">
              <a:solidFill>
                <a:schemeClr val="accent5">
                  <a:lumMod val="50000"/>
                </a:schemeClr>
              </a:solidFill>
              <a:latin typeface="Calibri Light" panose="020F0302020204030204"/>
            </a:rPr>
            <a:t>to gain</a:t>
          </a:r>
          <a:r>
            <a:rPr lang="en-US" sz="1500" b="1" kern="1200">
              <a:solidFill>
                <a:schemeClr val="accent5">
                  <a:lumMod val="50000"/>
                </a:schemeClr>
              </a:solidFill>
            </a:rPr>
            <a:t> competitive advantage </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95948-F999-4015-B7FA-CAD5BC52F8A1}"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6A2C6-E969-45FA-AB30-B391A29847AC}" type="slidenum">
              <a:rPr lang="en-US" smtClean="0"/>
              <a:t>‹#›</a:t>
            </a:fld>
            <a:endParaRPr lang="en-US"/>
          </a:p>
        </p:txBody>
      </p:sp>
    </p:spTree>
    <p:extLst>
      <p:ext uri="{BB962C8B-B14F-4D97-AF65-F5344CB8AC3E}">
        <p14:creationId xmlns:p14="http://schemas.microsoft.com/office/powerpoint/2010/main" val="3325237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06A2C6-E969-45FA-AB30-B391A29847AC}" type="slidenum">
              <a:rPr lang="en-US" smtClean="0"/>
              <a:t>2</a:t>
            </a:fld>
            <a:endParaRPr lang="en-US"/>
          </a:p>
        </p:txBody>
      </p:sp>
    </p:spTree>
    <p:extLst>
      <p:ext uri="{BB962C8B-B14F-4D97-AF65-F5344CB8AC3E}">
        <p14:creationId xmlns:p14="http://schemas.microsoft.com/office/powerpoint/2010/main" val="107002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06A2C6-E969-45FA-AB30-B391A29847AC}" type="slidenum">
              <a:rPr lang="en-US" smtClean="0"/>
              <a:t>20</a:t>
            </a:fld>
            <a:endParaRPr lang="en-US"/>
          </a:p>
        </p:txBody>
      </p:sp>
    </p:spTree>
    <p:extLst>
      <p:ext uri="{BB962C8B-B14F-4D97-AF65-F5344CB8AC3E}">
        <p14:creationId xmlns:p14="http://schemas.microsoft.com/office/powerpoint/2010/main" val="3582363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9D06A2C6-E969-45FA-AB30-B391A29847AC}" type="slidenum">
              <a:rPr lang="en-US" smtClean="0"/>
              <a:t>3</a:t>
            </a:fld>
            <a:endParaRPr lang="en-US"/>
          </a:p>
        </p:txBody>
      </p:sp>
    </p:spTree>
    <p:extLst>
      <p:ext uri="{BB962C8B-B14F-4D97-AF65-F5344CB8AC3E}">
        <p14:creationId xmlns:p14="http://schemas.microsoft.com/office/powerpoint/2010/main" val="2356861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9D06A2C6-E969-45FA-AB30-B391A29847AC}" type="slidenum">
              <a:rPr lang="en-US" smtClean="0"/>
              <a:t>4</a:t>
            </a:fld>
            <a:endParaRPr lang="en-US"/>
          </a:p>
        </p:txBody>
      </p:sp>
    </p:spTree>
    <p:extLst>
      <p:ext uri="{BB962C8B-B14F-4D97-AF65-F5344CB8AC3E}">
        <p14:creationId xmlns:p14="http://schemas.microsoft.com/office/powerpoint/2010/main" val="113360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06A2C6-E969-45FA-AB30-B391A29847AC}" type="slidenum">
              <a:rPr lang="en-US" smtClean="0"/>
              <a:t>9</a:t>
            </a:fld>
            <a:endParaRPr lang="en-US"/>
          </a:p>
        </p:txBody>
      </p:sp>
    </p:spTree>
    <p:extLst>
      <p:ext uri="{BB962C8B-B14F-4D97-AF65-F5344CB8AC3E}">
        <p14:creationId xmlns:p14="http://schemas.microsoft.com/office/powerpoint/2010/main" val="217507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Carolina</a:t>
            </a:r>
          </a:p>
        </p:txBody>
      </p:sp>
      <p:sp>
        <p:nvSpPr>
          <p:cNvPr id="4" name="Slide Number Placeholder 3"/>
          <p:cNvSpPr>
            <a:spLocks noGrp="1"/>
          </p:cNvSpPr>
          <p:nvPr>
            <p:ph type="sldNum" sz="quarter" idx="5"/>
          </p:nvPr>
        </p:nvSpPr>
        <p:spPr/>
        <p:txBody>
          <a:bodyPr/>
          <a:lstStyle/>
          <a:p>
            <a:fld id="{9D06A2C6-E969-45FA-AB30-B391A29847AC}" type="slidenum">
              <a:rPr lang="en-US" smtClean="0"/>
              <a:t>11</a:t>
            </a:fld>
            <a:endParaRPr lang="en-US"/>
          </a:p>
        </p:txBody>
      </p:sp>
    </p:spTree>
    <p:extLst>
      <p:ext uri="{BB962C8B-B14F-4D97-AF65-F5344CB8AC3E}">
        <p14:creationId xmlns:p14="http://schemas.microsoft.com/office/powerpoint/2010/main" val="138330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Carolina</a:t>
            </a:r>
          </a:p>
        </p:txBody>
      </p:sp>
      <p:sp>
        <p:nvSpPr>
          <p:cNvPr id="4" name="Slide Number Placeholder 3"/>
          <p:cNvSpPr>
            <a:spLocks noGrp="1"/>
          </p:cNvSpPr>
          <p:nvPr>
            <p:ph type="sldNum" sz="quarter" idx="5"/>
          </p:nvPr>
        </p:nvSpPr>
        <p:spPr/>
        <p:txBody>
          <a:bodyPr/>
          <a:lstStyle/>
          <a:p>
            <a:fld id="{9D06A2C6-E969-45FA-AB30-B391A29847AC}" type="slidenum">
              <a:rPr lang="en-US" smtClean="0"/>
              <a:t>12</a:t>
            </a:fld>
            <a:endParaRPr lang="en-US"/>
          </a:p>
        </p:txBody>
      </p:sp>
    </p:spTree>
    <p:extLst>
      <p:ext uri="{BB962C8B-B14F-4D97-AF65-F5344CB8AC3E}">
        <p14:creationId xmlns:p14="http://schemas.microsoft.com/office/powerpoint/2010/main" val="323338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Carolina</a:t>
            </a:r>
          </a:p>
        </p:txBody>
      </p:sp>
      <p:sp>
        <p:nvSpPr>
          <p:cNvPr id="4" name="Slide Number Placeholder 3"/>
          <p:cNvSpPr>
            <a:spLocks noGrp="1"/>
          </p:cNvSpPr>
          <p:nvPr>
            <p:ph type="sldNum" sz="quarter" idx="5"/>
          </p:nvPr>
        </p:nvSpPr>
        <p:spPr/>
        <p:txBody>
          <a:bodyPr/>
          <a:lstStyle/>
          <a:p>
            <a:fld id="{9D06A2C6-E969-45FA-AB30-B391A29847AC}" type="slidenum">
              <a:rPr lang="en-US" smtClean="0"/>
              <a:t>13</a:t>
            </a:fld>
            <a:endParaRPr lang="en-US"/>
          </a:p>
        </p:txBody>
      </p:sp>
    </p:spTree>
    <p:extLst>
      <p:ext uri="{BB962C8B-B14F-4D97-AF65-F5344CB8AC3E}">
        <p14:creationId xmlns:p14="http://schemas.microsoft.com/office/powerpoint/2010/main" val="3134156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Carolina</a:t>
            </a:r>
          </a:p>
        </p:txBody>
      </p:sp>
      <p:sp>
        <p:nvSpPr>
          <p:cNvPr id="4" name="Slide Number Placeholder 3"/>
          <p:cNvSpPr>
            <a:spLocks noGrp="1"/>
          </p:cNvSpPr>
          <p:nvPr>
            <p:ph type="sldNum" sz="quarter" idx="5"/>
          </p:nvPr>
        </p:nvSpPr>
        <p:spPr/>
        <p:txBody>
          <a:bodyPr/>
          <a:lstStyle/>
          <a:p>
            <a:fld id="{9D06A2C6-E969-45FA-AB30-B391A29847AC}" type="slidenum">
              <a:rPr lang="en-US" smtClean="0"/>
              <a:t>18</a:t>
            </a:fld>
            <a:endParaRPr lang="en-US"/>
          </a:p>
        </p:txBody>
      </p:sp>
    </p:spTree>
    <p:extLst>
      <p:ext uri="{BB962C8B-B14F-4D97-AF65-F5344CB8AC3E}">
        <p14:creationId xmlns:p14="http://schemas.microsoft.com/office/powerpoint/2010/main" val="393307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Carolina</a:t>
            </a:r>
          </a:p>
        </p:txBody>
      </p:sp>
      <p:sp>
        <p:nvSpPr>
          <p:cNvPr id="4" name="Slide Number Placeholder 3"/>
          <p:cNvSpPr>
            <a:spLocks noGrp="1"/>
          </p:cNvSpPr>
          <p:nvPr>
            <p:ph type="sldNum" sz="quarter" idx="5"/>
          </p:nvPr>
        </p:nvSpPr>
        <p:spPr/>
        <p:txBody>
          <a:bodyPr/>
          <a:lstStyle/>
          <a:p>
            <a:fld id="{9D06A2C6-E969-45FA-AB30-B391A29847AC}" type="slidenum">
              <a:rPr lang="en-US" smtClean="0"/>
              <a:t>19</a:t>
            </a:fld>
            <a:endParaRPr lang="en-US"/>
          </a:p>
        </p:txBody>
      </p:sp>
    </p:spTree>
    <p:extLst>
      <p:ext uri="{BB962C8B-B14F-4D97-AF65-F5344CB8AC3E}">
        <p14:creationId xmlns:p14="http://schemas.microsoft.com/office/powerpoint/2010/main" val="384450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5/5/2024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357430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dirty="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8867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dirty="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8909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56793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5965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dirty="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73386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dirty="0"/>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3171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51301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900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029366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5/5/2024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38658571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5/5/2024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9366642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yalty Free Injury Stock Photos | rawpixel">
            <a:extLst>
              <a:ext uri="{FF2B5EF4-FFF2-40B4-BE49-F238E27FC236}">
                <a16:creationId xmlns:a16="http://schemas.microsoft.com/office/drawing/2014/main" id="{FD2382C6-46BB-EF00-E81D-46A4689F3C87}"/>
              </a:ext>
            </a:extLst>
          </p:cNvPr>
          <p:cNvPicPr>
            <a:picLocks noChangeAspect="1"/>
          </p:cNvPicPr>
          <p:nvPr/>
        </p:nvPicPr>
        <p:blipFill rotWithShape="1">
          <a:blip r:embed="rId2">
            <a:alphaModFix amt="50000"/>
          </a:blip>
          <a:srcRect t="9318" r="-1" b="6391"/>
          <a:stretch/>
        </p:blipFill>
        <p:spPr>
          <a:xfrm>
            <a:off x="20" y="10"/>
            <a:ext cx="12188930" cy="6857990"/>
          </a:xfrm>
          <a:prstGeom prst="rect">
            <a:avLst/>
          </a:prstGeom>
        </p:spPr>
      </p:pic>
      <p:sp>
        <p:nvSpPr>
          <p:cNvPr id="26" name="Content Placeholder 2">
            <a:extLst>
              <a:ext uri="{FF2B5EF4-FFF2-40B4-BE49-F238E27FC236}">
                <a16:creationId xmlns:a16="http://schemas.microsoft.com/office/drawing/2014/main" id="{8E2897A5-2395-D083-2EC0-98F76C48B3B5}"/>
              </a:ext>
            </a:extLst>
          </p:cNvPr>
          <p:cNvSpPr>
            <a:spLocks/>
          </p:cNvSpPr>
          <p:nvPr/>
        </p:nvSpPr>
        <p:spPr>
          <a:xfrm>
            <a:off x="729192" y="3600405"/>
            <a:ext cx="10905066" cy="1555116"/>
          </a:xfrm>
          <a:prstGeom prst="rect">
            <a:avLst/>
          </a:prstGeom>
        </p:spPr>
        <p:txBody>
          <a:bodyPr vert="horz" lIns="91440" tIns="45720" rIns="91440" bIns="45720" rtlCol="0" anchor="t">
            <a:normAutofit/>
          </a:bodyPr>
          <a:lstStyle/>
          <a:p>
            <a:pPr algn="ctr" defTabSz="1069848">
              <a:spcAft>
                <a:spcPts val="600"/>
              </a:spcAft>
            </a:pPr>
            <a:r>
              <a:rPr lang="en-US" sz="3500" kern="1200">
                <a:solidFill>
                  <a:schemeClr val="accent5">
                    <a:lumMod val="40000"/>
                    <a:lumOff val="60000"/>
                  </a:schemeClr>
                </a:solidFill>
                <a:latin typeface="Calibri"/>
                <a:cs typeface="Calibri"/>
              </a:rPr>
              <a:t>GBUS-720-001, Marketing Analytics</a:t>
            </a:r>
            <a:br>
              <a:rPr lang="en-US" sz="3500" kern="1200">
                <a:latin typeface="Calibri"/>
                <a:cs typeface="Calibri"/>
              </a:rPr>
            </a:br>
            <a:r>
              <a:rPr lang="en-US" sz="3500" kern="1200">
                <a:solidFill>
                  <a:schemeClr val="accent5">
                    <a:lumMod val="40000"/>
                    <a:lumOff val="60000"/>
                  </a:schemeClr>
                </a:solidFill>
                <a:latin typeface="Calibri"/>
                <a:cs typeface="Calibri"/>
              </a:rPr>
              <a:t>Final Project: </a:t>
            </a:r>
            <a:r>
              <a:rPr lang="en-US" sz="3500">
                <a:solidFill>
                  <a:schemeClr val="accent5">
                    <a:lumMod val="40000"/>
                    <a:lumOff val="60000"/>
                  </a:schemeClr>
                </a:solidFill>
                <a:latin typeface="Calibri"/>
                <a:cs typeface="Calibri"/>
              </a:rPr>
              <a:t>Car</a:t>
            </a:r>
            <a:r>
              <a:rPr lang="en-US" sz="3500" kern="1200">
                <a:solidFill>
                  <a:schemeClr val="accent5">
                    <a:lumMod val="40000"/>
                    <a:lumOff val="60000"/>
                  </a:schemeClr>
                </a:solidFill>
                <a:latin typeface="Calibri"/>
                <a:cs typeface="Calibri"/>
              </a:rPr>
              <a:t> Seats</a:t>
            </a:r>
            <a:r>
              <a:rPr lang="en-US" sz="3500">
                <a:solidFill>
                  <a:schemeClr val="accent5">
                    <a:lumMod val="40000"/>
                    <a:lumOff val="60000"/>
                  </a:schemeClr>
                </a:solidFill>
                <a:latin typeface="Calibri"/>
                <a:cs typeface="Calibri"/>
              </a:rPr>
              <a:t> Sales Prediction</a:t>
            </a:r>
            <a:endParaRPr lang="en-US" sz="3500">
              <a:solidFill>
                <a:schemeClr val="accent5">
                  <a:lumMod val="40000"/>
                  <a:lumOff val="60000"/>
                </a:schemeClr>
              </a:solidFill>
              <a:ea typeface="Calibri Light"/>
              <a:cs typeface="Calibri Light"/>
            </a:endParaRPr>
          </a:p>
        </p:txBody>
      </p:sp>
      <p:sp>
        <p:nvSpPr>
          <p:cNvPr id="32" name="TextBox 31">
            <a:extLst>
              <a:ext uri="{FF2B5EF4-FFF2-40B4-BE49-F238E27FC236}">
                <a16:creationId xmlns:a16="http://schemas.microsoft.com/office/drawing/2014/main" id="{DFE59300-B31B-6375-B02D-9D6102FCFCF3}"/>
              </a:ext>
            </a:extLst>
          </p:cNvPr>
          <p:cNvSpPr txBox="1"/>
          <p:nvPr/>
        </p:nvSpPr>
        <p:spPr>
          <a:xfrm>
            <a:off x="2889858" y="5149242"/>
            <a:ext cx="7173498" cy="8463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1069848">
              <a:spcAft>
                <a:spcPts val="600"/>
              </a:spcAft>
            </a:pPr>
            <a:r>
              <a:rPr lang="en-US" sz="2200" kern="1200">
                <a:solidFill>
                  <a:schemeClr val="accent5">
                    <a:lumMod val="40000"/>
                    <a:lumOff val="60000"/>
                  </a:schemeClr>
                </a:solidFill>
                <a:latin typeface="Calibri"/>
                <a:cs typeface="Calibri"/>
              </a:rPr>
              <a:t>Ama </a:t>
            </a:r>
            <a:r>
              <a:rPr lang="en-US" sz="2200" kern="1200" err="1">
                <a:solidFill>
                  <a:schemeClr val="accent5">
                    <a:lumMod val="40000"/>
                    <a:lumOff val="60000"/>
                  </a:schemeClr>
                </a:solidFill>
                <a:latin typeface="Calibri"/>
                <a:cs typeface="Calibri"/>
              </a:rPr>
              <a:t>Sefaa</a:t>
            </a:r>
            <a:r>
              <a:rPr lang="en-US" sz="2200" kern="1200">
                <a:solidFill>
                  <a:schemeClr val="accent5">
                    <a:lumMod val="40000"/>
                    <a:lumOff val="60000"/>
                  </a:schemeClr>
                </a:solidFill>
                <a:latin typeface="Calibri"/>
                <a:cs typeface="Calibri"/>
              </a:rPr>
              <a:t> </a:t>
            </a:r>
            <a:r>
              <a:rPr lang="en-US" sz="2200" kern="1200" err="1">
                <a:solidFill>
                  <a:schemeClr val="accent5">
                    <a:lumMod val="40000"/>
                    <a:lumOff val="60000"/>
                  </a:schemeClr>
                </a:solidFill>
                <a:latin typeface="Calibri"/>
                <a:cs typeface="Calibri"/>
              </a:rPr>
              <a:t>Bempong</a:t>
            </a:r>
            <a:r>
              <a:rPr lang="en-US" sz="2200" kern="1200">
                <a:solidFill>
                  <a:schemeClr val="accent5">
                    <a:lumMod val="40000"/>
                    <a:lumOff val="60000"/>
                  </a:schemeClr>
                </a:solidFill>
                <a:latin typeface="Calibri"/>
                <a:cs typeface="Calibri"/>
              </a:rPr>
              <a:t> Ampomah, </a:t>
            </a:r>
            <a:r>
              <a:rPr lang="en-US" sz="2200" kern="1200" err="1">
                <a:solidFill>
                  <a:schemeClr val="accent5">
                    <a:lumMod val="40000"/>
                    <a:lumOff val="60000"/>
                  </a:schemeClr>
                </a:solidFill>
                <a:latin typeface="Calibri"/>
                <a:cs typeface="Calibri"/>
              </a:rPr>
              <a:t>M'hammed</a:t>
            </a:r>
            <a:r>
              <a:rPr lang="en-US" sz="2200" kern="1200">
                <a:solidFill>
                  <a:schemeClr val="accent5">
                    <a:lumMod val="40000"/>
                    <a:lumOff val="60000"/>
                  </a:schemeClr>
                </a:solidFill>
                <a:latin typeface="Calibri"/>
                <a:cs typeface="Calibri"/>
              </a:rPr>
              <a:t> Amine El Boury, </a:t>
            </a:r>
          </a:p>
          <a:p>
            <a:pPr defTabSz="1069848">
              <a:spcAft>
                <a:spcPts val="600"/>
              </a:spcAft>
            </a:pPr>
            <a:r>
              <a:rPr lang="en-US" sz="2200" kern="1200">
                <a:solidFill>
                  <a:schemeClr val="accent5">
                    <a:lumMod val="40000"/>
                    <a:lumOff val="60000"/>
                  </a:schemeClr>
                </a:solidFill>
                <a:latin typeface="Calibri"/>
                <a:cs typeface="Calibri"/>
              </a:rPr>
              <a:t>Sabrine Hussein, </a:t>
            </a:r>
            <a:r>
              <a:rPr lang="en-US" sz="2200" kern="1200" err="1">
                <a:solidFill>
                  <a:schemeClr val="accent5">
                    <a:lumMod val="40000"/>
                    <a:lumOff val="60000"/>
                  </a:schemeClr>
                </a:solidFill>
                <a:latin typeface="Calibri"/>
                <a:cs typeface="Calibri"/>
              </a:rPr>
              <a:t>Snehita</a:t>
            </a:r>
            <a:r>
              <a:rPr lang="en-US" sz="2200" kern="1200">
                <a:solidFill>
                  <a:schemeClr val="accent5">
                    <a:lumMod val="40000"/>
                    <a:lumOff val="60000"/>
                  </a:schemeClr>
                </a:solidFill>
                <a:latin typeface="Calibri"/>
                <a:cs typeface="Calibri"/>
              </a:rPr>
              <a:t> </a:t>
            </a:r>
            <a:r>
              <a:rPr lang="en-US" sz="2200" kern="1200" err="1">
                <a:solidFill>
                  <a:schemeClr val="accent5">
                    <a:lumMod val="40000"/>
                    <a:lumOff val="60000"/>
                  </a:schemeClr>
                </a:solidFill>
                <a:latin typeface="Calibri"/>
                <a:cs typeface="Calibri"/>
              </a:rPr>
              <a:t>Moturu</a:t>
            </a:r>
            <a:r>
              <a:rPr lang="en-US" sz="2200" kern="1200">
                <a:solidFill>
                  <a:schemeClr val="accent5">
                    <a:lumMod val="40000"/>
                    <a:lumOff val="60000"/>
                  </a:schemeClr>
                </a:solidFill>
                <a:latin typeface="Calibri"/>
                <a:cs typeface="Calibri"/>
              </a:rPr>
              <a:t>, Carolina Torres Rodriguez</a:t>
            </a:r>
            <a:endParaRPr lang="en-US" sz="2200">
              <a:solidFill>
                <a:schemeClr val="accent5">
                  <a:lumMod val="40000"/>
                  <a:lumOff val="60000"/>
                </a:schemeClr>
              </a:solidFill>
            </a:endParaRPr>
          </a:p>
        </p:txBody>
      </p:sp>
      <p:sp>
        <p:nvSpPr>
          <p:cNvPr id="2" name="TextBox 1">
            <a:extLst>
              <a:ext uri="{FF2B5EF4-FFF2-40B4-BE49-F238E27FC236}">
                <a16:creationId xmlns:a16="http://schemas.microsoft.com/office/drawing/2014/main" id="{C1A7234B-52C4-655B-6B5E-026B8545F139}"/>
              </a:ext>
            </a:extLst>
          </p:cNvPr>
          <p:cNvSpPr txBox="1"/>
          <p:nvPr/>
        </p:nvSpPr>
        <p:spPr>
          <a:xfrm>
            <a:off x="10824881" y="6678706"/>
            <a:ext cx="136487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tx2">
                    <a:lumMod val="25000"/>
                    <a:lumOff val="75000"/>
                  </a:schemeClr>
                </a:solidFill>
                <a:ea typeface="Calibri Light"/>
                <a:cs typeface="Calibri Light"/>
              </a:rPr>
              <a:t>mage Source: Power Point "Designer"</a:t>
            </a:r>
            <a:endParaRPr lang="en-US">
              <a:solidFill>
                <a:schemeClr val="tx2">
                  <a:lumMod val="25000"/>
                  <a:lumOff val="75000"/>
                </a:schemeClr>
              </a:solidFill>
            </a:endParaRPr>
          </a:p>
        </p:txBody>
      </p:sp>
    </p:spTree>
    <p:extLst>
      <p:ext uri="{BB962C8B-B14F-4D97-AF65-F5344CB8AC3E}">
        <p14:creationId xmlns:p14="http://schemas.microsoft.com/office/powerpoint/2010/main" val="2440453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7889-E650-B73E-EED1-3F27545BA755}"/>
              </a:ext>
            </a:extLst>
          </p:cNvPr>
          <p:cNvSpPr>
            <a:spLocks noGrp="1"/>
          </p:cNvSpPr>
          <p:nvPr>
            <p:ph type="title"/>
          </p:nvPr>
        </p:nvSpPr>
        <p:spPr>
          <a:xfrm>
            <a:off x="638175" y="479425"/>
            <a:ext cx="2209800" cy="677863"/>
          </a:xfrm>
        </p:spPr>
        <p:txBody>
          <a:bodyPr>
            <a:normAutofit/>
          </a:bodyPr>
          <a:lstStyle/>
          <a:p>
            <a:r>
              <a:rPr lang="en-US" sz="3200" b="1">
                <a:solidFill>
                  <a:schemeClr val="accent5">
                    <a:lumMod val="50000"/>
                  </a:schemeClr>
                </a:solidFill>
                <a:latin typeface="Calibri"/>
                <a:cs typeface="Calibri"/>
              </a:rPr>
              <a:t>Results</a:t>
            </a:r>
          </a:p>
        </p:txBody>
      </p:sp>
      <p:sp>
        <p:nvSpPr>
          <p:cNvPr id="3" name="Content Placeholder 2">
            <a:extLst>
              <a:ext uri="{FF2B5EF4-FFF2-40B4-BE49-F238E27FC236}">
                <a16:creationId xmlns:a16="http://schemas.microsoft.com/office/drawing/2014/main" id="{857CF21D-733E-DF88-F656-616B45FC4A7B}"/>
              </a:ext>
            </a:extLst>
          </p:cNvPr>
          <p:cNvSpPr>
            <a:spLocks noGrp="1"/>
          </p:cNvSpPr>
          <p:nvPr>
            <p:ph idx="1"/>
          </p:nvPr>
        </p:nvSpPr>
        <p:spPr>
          <a:xfrm>
            <a:off x="388408" y="1792817"/>
            <a:ext cx="7799160" cy="3518107"/>
          </a:xfrm>
        </p:spPr>
        <p:txBody>
          <a:bodyPr vert="horz" lIns="91440" tIns="45720" rIns="91440" bIns="45720" rtlCol="0" anchor="t">
            <a:noAutofit/>
          </a:bodyPr>
          <a:lstStyle/>
          <a:p>
            <a:pPr marL="285750" indent="-285750">
              <a:buChar char="•"/>
            </a:pPr>
            <a:r>
              <a:rPr lang="en-US" sz="2000" b="1" dirty="0">
                <a:solidFill>
                  <a:schemeClr val="accent5">
                    <a:lumMod val="50000"/>
                  </a:schemeClr>
                </a:solidFill>
                <a:latin typeface="Calibri Light"/>
                <a:ea typeface="Calibri"/>
                <a:cs typeface="Calibri"/>
              </a:rPr>
              <a:t>Most important variables</a:t>
            </a:r>
            <a:r>
              <a:rPr lang="en-US" sz="2000" dirty="0">
                <a:solidFill>
                  <a:schemeClr val="accent5">
                    <a:lumMod val="50000"/>
                  </a:schemeClr>
                </a:solidFill>
                <a:latin typeface="Calibri Light"/>
                <a:ea typeface="Calibri"/>
                <a:cs typeface="Calibri Light"/>
              </a:rPr>
              <a:t>: </a:t>
            </a:r>
            <a:r>
              <a:rPr lang="en-US" sz="2000" dirty="0">
                <a:solidFill>
                  <a:schemeClr val="accent5">
                    <a:lumMod val="50000"/>
                  </a:schemeClr>
                </a:solidFill>
                <a:ea typeface="+mn-lt"/>
                <a:cs typeface="+mn-lt"/>
              </a:rPr>
              <a:t>These are the factors that have the most significant impact on the results, according to the analysis. In this case, the chart lists price, shelf location, competitor's price, advertising, age of the product, and income of the target market.</a:t>
            </a:r>
            <a:endParaRPr lang="en-US" sz="2000" dirty="0">
              <a:solidFill>
                <a:schemeClr val="accent5">
                  <a:lumMod val="50000"/>
                </a:schemeClr>
              </a:solidFill>
              <a:latin typeface="Calibri Light"/>
              <a:ea typeface="Calibri"/>
              <a:cs typeface="Calibri Light"/>
            </a:endParaRPr>
          </a:p>
          <a:p>
            <a:pPr marL="285750" indent="-285750">
              <a:buChar char="•"/>
            </a:pPr>
            <a:endParaRPr lang="en-US" sz="2000">
              <a:solidFill>
                <a:schemeClr val="accent5">
                  <a:lumMod val="50000"/>
                </a:schemeClr>
              </a:solidFill>
              <a:cs typeface="Calibri Light"/>
            </a:endParaRPr>
          </a:p>
          <a:p>
            <a:pPr marL="285750" indent="-285750">
              <a:buChar char="•"/>
            </a:pPr>
            <a:r>
              <a:rPr lang="en-US" sz="2000" dirty="0">
                <a:solidFill>
                  <a:schemeClr val="accent5">
                    <a:lumMod val="50000"/>
                  </a:schemeClr>
                </a:solidFill>
                <a:ea typeface="+mn-lt"/>
                <a:cs typeface="+mn-lt"/>
              </a:rPr>
              <a:t>This penalizes the R-squared value for the number of variables included in the model. </a:t>
            </a:r>
            <a:endParaRPr lang="en-US" sz="2000" dirty="0">
              <a:solidFill>
                <a:schemeClr val="accent5">
                  <a:lumMod val="50000"/>
                </a:schemeClr>
              </a:solidFill>
              <a:ea typeface="Calibri Light"/>
              <a:cs typeface="Calibri Light"/>
            </a:endParaRPr>
          </a:p>
          <a:p>
            <a:pPr marL="285750" indent="-285750">
              <a:buChar char="•"/>
            </a:pPr>
            <a:r>
              <a:rPr lang="en-US" sz="2000" dirty="0">
                <a:solidFill>
                  <a:schemeClr val="accent5">
                    <a:lumMod val="50000"/>
                  </a:schemeClr>
                </a:solidFill>
                <a:cs typeface="Calibri Light"/>
              </a:rPr>
              <a:t>The adjusted R-square is obtained to be 86.96%.</a:t>
            </a:r>
            <a:endParaRPr lang="en-US" dirty="0">
              <a:solidFill>
                <a:schemeClr val="accent5">
                  <a:lumMod val="50000"/>
                </a:schemeClr>
              </a:solidFill>
            </a:endParaRPr>
          </a:p>
          <a:p>
            <a:pPr marL="285750" indent="-285750">
              <a:buChar char="•"/>
            </a:pPr>
            <a:endParaRPr lang="en-US" sz="2000">
              <a:solidFill>
                <a:schemeClr val="accent5">
                  <a:lumMod val="50000"/>
                </a:schemeClr>
              </a:solidFill>
              <a:cs typeface="Calibri Light"/>
            </a:endParaRPr>
          </a:p>
          <a:p>
            <a:pPr marL="285750" indent="-285750">
              <a:buChar char="•"/>
            </a:pPr>
            <a:endParaRPr lang="en-US" sz="2000">
              <a:solidFill>
                <a:schemeClr val="accent5">
                  <a:lumMod val="50000"/>
                </a:schemeClr>
              </a:solidFill>
              <a:cs typeface="Calibri Light"/>
            </a:endParaRPr>
          </a:p>
          <a:p>
            <a:pPr marL="0" indent="0">
              <a:buNone/>
            </a:pPr>
            <a:endParaRPr lang="en-US" sz="1400">
              <a:solidFill>
                <a:schemeClr val="accent5">
                  <a:lumMod val="50000"/>
                </a:schemeClr>
              </a:solidFill>
              <a:cs typeface="Calibri Light"/>
            </a:endParaRPr>
          </a:p>
          <a:p>
            <a:pPr marL="0" indent="0">
              <a:buNone/>
            </a:pPr>
            <a:endParaRPr lang="en-US" sz="1400">
              <a:solidFill>
                <a:schemeClr val="accent5">
                  <a:lumMod val="50000"/>
                </a:schemeClr>
              </a:solidFill>
              <a:cs typeface="Calibri Light"/>
            </a:endParaRPr>
          </a:p>
          <a:p>
            <a:pPr marL="0" indent="0">
              <a:buNone/>
            </a:pPr>
            <a:endParaRPr lang="en-US" sz="1400">
              <a:solidFill>
                <a:schemeClr val="accent5">
                  <a:lumMod val="50000"/>
                </a:schemeClr>
              </a:solidFill>
              <a:cs typeface="Calibri Light"/>
            </a:endParaRPr>
          </a:p>
        </p:txBody>
      </p:sp>
      <p:pic>
        <p:nvPicPr>
          <p:cNvPr id="7" name="Picture 6" descr="A screenshot of a computer&#10;&#10;Description automatically generated">
            <a:extLst>
              <a:ext uri="{FF2B5EF4-FFF2-40B4-BE49-F238E27FC236}">
                <a16:creationId xmlns:a16="http://schemas.microsoft.com/office/drawing/2014/main" id="{43BC6346-E40F-075E-A660-B4E29862D549}"/>
              </a:ext>
            </a:extLst>
          </p:cNvPr>
          <p:cNvPicPr>
            <a:picLocks noChangeAspect="1"/>
          </p:cNvPicPr>
          <p:nvPr/>
        </p:nvPicPr>
        <p:blipFill rotWithShape="1">
          <a:blip r:embed="rId2"/>
          <a:srcRect l="3951" t="13314" r="-304" b="-290"/>
          <a:stretch/>
        </p:blipFill>
        <p:spPr>
          <a:xfrm>
            <a:off x="8672148" y="361887"/>
            <a:ext cx="3021068" cy="5730742"/>
          </a:xfrm>
          <a:prstGeom prst="rect">
            <a:avLst/>
          </a:prstGeom>
        </p:spPr>
      </p:pic>
    </p:spTree>
    <p:extLst>
      <p:ext uri="{BB962C8B-B14F-4D97-AF65-F5344CB8AC3E}">
        <p14:creationId xmlns:p14="http://schemas.microsoft.com/office/powerpoint/2010/main" val="409386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2673460-268D-F46F-5AF7-820EF94B888D}"/>
              </a:ext>
            </a:extLst>
          </p:cNvPr>
          <p:cNvSpPr txBox="1"/>
          <p:nvPr/>
        </p:nvSpPr>
        <p:spPr>
          <a:xfrm>
            <a:off x="4598389" y="5038412"/>
            <a:ext cx="66331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5">
                    <a:lumMod val="50000"/>
                  </a:schemeClr>
                </a:solidFill>
                <a:latin typeface="Calibri"/>
                <a:cs typeface="Calibri"/>
              </a:rPr>
              <a:t>The following variables have positive relationship with Sales : </a:t>
            </a:r>
          </a:p>
          <a:p>
            <a:r>
              <a:rPr lang="en-US" sz="2000" b="1" err="1">
                <a:solidFill>
                  <a:schemeClr val="accent5">
                    <a:lumMod val="50000"/>
                  </a:schemeClr>
                </a:solidFill>
                <a:latin typeface="Calibri"/>
                <a:cs typeface="Calibri"/>
              </a:rPr>
              <a:t>CompPrice</a:t>
            </a:r>
            <a:r>
              <a:rPr lang="en-US" sz="2000">
                <a:solidFill>
                  <a:schemeClr val="accent5">
                    <a:lumMod val="50000"/>
                  </a:schemeClr>
                </a:solidFill>
                <a:latin typeface="Calibri"/>
                <a:cs typeface="Calibri"/>
              </a:rPr>
              <a:t>, </a:t>
            </a:r>
            <a:r>
              <a:rPr lang="en-US" sz="2000" b="1">
                <a:solidFill>
                  <a:schemeClr val="accent5">
                    <a:lumMod val="50000"/>
                  </a:schemeClr>
                </a:solidFill>
                <a:latin typeface="Calibri"/>
                <a:cs typeface="Calibri"/>
              </a:rPr>
              <a:t>Income</a:t>
            </a:r>
            <a:r>
              <a:rPr lang="en-US" sz="2000">
                <a:solidFill>
                  <a:schemeClr val="accent5">
                    <a:lumMod val="50000"/>
                  </a:schemeClr>
                </a:solidFill>
                <a:latin typeface="Calibri"/>
                <a:cs typeface="Calibri"/>
              </a:rPr>
              <a:t>, </a:t>
            </a:r>
            <a:r>
              <a:rPr lang="en-US" sz="2000" b="1">
                <a:solidFill>
                  <a:schemeClr val="accent5">
                    <a:lumMod val="50000"/>
                  </a:schemeClr>
                </a:solidFill>
                <a:latin typeface="Calibri"/>
                <a:cs typeface="Calibri"/>
              </a:rPr>
              <a:t>Advertising</a:t>
            </a:r>
            <a:r>
              <a:rPr lang="en-US" sz="2000">
                <a:solidFill>
                  <a:schemeClr val="accent5">
                    <a:lumMod val="50000"/>
                  </a:schemeClr>
                </a:solidFill>
                <a:latin typeface="Calibri"/>
                <a:cs typeface="Calibri"/>
              </a:rPr>
              <a:t> and </a:t>
            </a:r>
            <a:r>
              <a:rPr lang="en-US" sz="2000" b="1" err="1">
                <a:solidFill>
                  <a:schemeClr val="accent5">
                    <a:lumMod val="50000"/>
                  </a:schemeClr>
                </a:solidFill>
                <a:latin typeface="Calibri"/>
                <a:cs typeface="Calibri"/>
              </a:rPr>
              <a:t>ShelveLoc</a:t>
            </a:r>
            <a:r>
              <a:rPr lang="en-US" sz="2000">
                <a:solidFill>
                  <a:schemeClr val="accent5">
                    <a:lumMod val="50000"/>
                  </a:schemeClr>
                </a:solidFill>
                <a:latin typeface="Calibri"/>
                <a:cs typeface="Calibri"/>
              </a:rPr>
              <a:t>. While </a:t>
            </a:r>
            <a:r>
              <a:rPr lang="en-US" sz="2000" b="1">
                <a:solidFill>
                  <a:schemeClr val="accent5">
                    <a:lumMod val="50000"/>
                  </a:schemeClr>
                </a:solidFill>
                <a:latin typeface="Calibri"/>
                <a:cs typeface="Calibri"/>
              </a:rPr>
              <a:t>Price </a:t>
            </a:r>
            <a:r>
              <a:rPr lang="en-US" sz="2000">
                <a:solidFill>
                  <a:schemeClr val="accent5">
                    <a:lumMod val="50000"/>
                  </a:schemeClr>
                </a:solidFill>
                <a:latin typeface="Calibri"/>
                <a:cs typeface="Calibri"/>
              </a:rPr>
              <a:t>and </a:t>
            </a:r>
            <a:r>
              <a:rPr lang="en-US" sz="2000" b="1">
                <a:solidFill>
                  <a:schemeClr val="accent5">
                    <a:lumMod val="50000"/>
                  </a:schemeClr>
                </a:solidFill>
                <a:latin typeface="Calibri"/>
                <a:cs typeface="Calibri"/>
              </a:rPr>
              <a:t>Age</a:t>
            </a:r>
            <a:r>
              <a:rPr lang="en-US" sz="2000">
                <a:solidFill>
                  <a:schemeClr val="accent5">
                    <a:lumMod val="50000"/>
                  </a:schemeClr>
                </a:solidFill>
                <a:latin typeface="Calibri"/>
                <a:cs typeface="Calibri"/>
              </a:rPr>
              <a:t> have a negative relationship with </a:t>
            </a:r>
            <a:r>
              <a:rPr lang="en-US" sz="2000" b="1">
                <a:solidFill>
                  <a:schemeClr val="accent5">
                    <a:lumMod val="50000"/>
                  </a:schemeClr>
                </a:solidFill>
                <a:latin typeface="Calibri"/>
                <a:cs typeface="Calibri"/>
              </a:rPr>
              <a:t>Sales</a:t>
            </a:r>
            <a:endParaRPr lang="en-US">
              <a:solidFill>
                <a:schemeClr val="accent5">
                  <a:lumMod val="50000"/>
                </a:schemeClr>
              </a:solidFill>
            </a:endParaRPr>
          </a:p>
        </p:txBody>
      </p:sp>
      <p:pic>
        <p:nvPicPr>
          <p:cNvPr id="9" name="Picture 8" descr="A graph with lines and numbers&#10;&#10;Description automatically generated">
            <a:extLst>
              <a:ext uri="{FF2B5EF4-FFF2-40B4-BE49-F238E27FC236}">
                <a16:creationId xmlns:a16="http://schemas.microsoft.com/office/drawing/2014/main" id="{7DCE63EB-0F65-3F7F-16B1-C7E3DE9BB4E5}"/>
              </a:ext>
            </a:extLst>
          </p:cNvPr>
          <p:cNvPicPr>
            <a:picLocks noChangeAspect="1"/>
          </p:cNvPicPr>
          <p:nvPr/>
        </p:nvPicPr>
        <p:blipFill rotWithShape="1">
          <a:blip r:embed="rId3"/>
          <a:srcRect l="-137" t="-105" r="-449" b="2730"/>
          <a:stretch/>
        </p:blipFill>
        <p:spPr>
          <a:xfrm>
            <a:off x="4598389" y="2155946"/>
            <a:ext cx="7108944" cy="2031219"/>
          </a:xfrm>
          <a:prstGeom prst="rect">
            <a:avLst/>
          </a:prstGeom>
        </p:spPr>
      </p:pic>
      <p:sp>
        <p:nvSpPr>
          <p:cNvPr id="11" name="TextBox 10">
            <a:extLst>
              <a:ext uri="{FF2B5EF4-FFF2-40B4-BE49-F238E27FC236}">
                <a16:creationId xmlns:a16="http://schemas.microsoft.com/office/drawing/2014/main" id="{A77657BC-AC2D-F7C6-7886-5D5490C88617}"/>
              </a:ext>
            </a:extLst>
          </p:cNvPr>
          <p:cNvSpPr txBox="1"/>
          <p:nvPr/>
        </p:nvSpPr>
        <p:spPr>
          <a:xfrm>
            <a:off x="4602761" y="1078042"/>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accent5">
                    <a:lumMod val="50000"/>
                  </a:schemeClr>
                </a:solidFill>
                <a:latin typeface="Calibri"/>
                <a:cs typeface="Calibri Light"/>
              </a:rPr>
              <a:t>Prediction Profiler</a:t>
            </a:r>
            <a:endParaRPr lang="en-US" b="1">
              <a:solidFill>
                <a:schemeClr val="accent5">
                  <a:lumMod val="50000"/>
                </a:schemeClr>
              </a:solidFill>
              <a:latin typeface="Calibri"/>
              <a:cs typeface="Calibri"/>
            </a:endParaRPr>
          </a:p>
        </p:txBody>
      </p:sp>
      <p:sp>
        <p:nvSpPr>
          <p:cNvPr id="13" name="Title 1">
            <a:extLst>
              <a:ext uri="{FF2B5EF4-FFF2-40B4-BE49-F238E27FC236}">
                <a16:creationId xmlns:a16="http://schemas.microsoft.com/office/drawing/2014/main" id="{E476EFBA-754C-0E31-6ACA-F466B71FFED0}"/>
              </a:ext>
            </a:extLst>
          </p:cNvPr>
          <p:cNvSpPr txBox="1">
            <a:spLocks/>
          </p:cNvSpPr>
          <p:nvPr/>
        </p:nvSpPr>
        <p:spPr>
          <a:xfrm>
            <a:off x="747632" y="2155946"/>
            <a:ext cx="3155742" cy="852789"/>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b="1">
                <a:solidFill>
                  <a:schemeClr val="accent5">
                    <a:lumMod val="40000"/>
                    <a:lumOff val="60000"/>
                  </a:schemeClr>
                </a:solidFill>
                <a:latin typeface="Calibri"/>
                <a:ea typeface="Calibri"/>
                <a:cs typeface="Calibri"/>
              </a:rPr>
              <a:t>Result </a:t>
            </a:r>
            <a:r>
              <a:rPr lang="en-US" sz="2000" b="1">
                <a:solidFill>
                  <a:schemeClr val="accent5">
                    <a:lumMod val="40000"/>
                    <a:lumOff val="60000"/>
                  </a:schemeClr>
                </a:solidFill>
                <a:latin typeface="Calibri"/>
                <a:ea typeface="Calibri"/>
                <a:cs typeface="Calibri"/>
              </a:rPr>
              <a:t>(continued)</a:t>
            </a:r>
            <a:endParaRPr lang="en-US" sz="3200" b="1">
              <a:solidFill>
                <a:schemeClr val="accent5">
                  <a:lumMod val="40000"/>
                  <a:lumOff val="60000"/>
                </a:schemeClr>
              </a:solidFill>
              <a:latin typeface="Calibri"/>
              <a:ea typeface="Calibri"/>
              <a:cs typeface="Calibri"/>
            </a:endParaRPr>
          </a:p>
        </p:txBody>
      </p:sp>
      <p:pic>
        <p:nvPicPr>
          <p:cNvPr id="17" name="Graphic 16" descr="Bar chart">
            <a:extLst>
              <a:ext uri="{FF2B5EF4-FFF2-40B4-BE49-F238E27FC236}">
                <a16:creationId xmlns:a16="http://schemas.microsoft.com/office/drawing/2014/main" id="{19FAA424-77FD-A733-80F4-626C309E5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5006" y="3196312"/>
            <a:ext cx="2032948" cy="1995473"/>
          </a:xfrm>
          <a:prstGeom prst="rect">
            <a:avLst/>
          </a:prstGeom>
          <a:effectLst>
            <a:outerShdw blurRad="38100" algn="tl" rotWithShape="0">
              <a:srgbClr val="F5DDB8">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8824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6" name="Picture 5" descr="Cars parked in a line">
            <a:extLst>
              <a:ext uri="{FF2B5EF4-FFF2-40B4-BE49-F238E27FC236}">
                <a16:creationId xmlns:a16="http://schemas.microsoft.com/office/drawing/2014/main" id="{8A74DEAE-880F-8DF6-194A-CF086042117F}"/>
              </a:ext>
            </a:extLst>
          </p:cNvPr>
          <p:cNvPicPr>
            <a:picLocks noChangeAspect="1"/>
          </p:cNvPicPr>
          <p:nvPr/>
        </p:nvPicPr>
        <p:blipFill rotWithShape="1">
          <a:blip r:embed="rId3">
            <a:duotone>
              <a:schemeClr val="accent1">
                <a:shade val="45000"/>
                <a:satMod val="135000"/>
              </a:schemeClr>
              <a:prstClr val="white"/>
            </a:duotone>
            <a:alphaModFix amt="15000"/>
          </a:blip>
          <a:srcRect t="10765" r="-2" b="14185"/>
          <a:stretch/>
        </p:blipFill>
        <p:spPr>
          <a:xfrm>
            <a:off x="20" y="10"/>
            <a:ext cx="12191980" cy="6857990"/>
          </a:xfrm>
          <a:prstGeom prst="rect">
            <a:avLst/>
          </a:prstGeom>
        </p:spPr>
      </p:pic>
      <p:sp>
        <p:nvSpPr>
          <p:cNvPr id="2" name="Title 1">
            <a:extLst>
              <a:ext uri="{FF2B5EF4-FFF2-40B4-BE49-F238E27FC236}">
                <a16:creationId xmlns:a16="http://schemas.microsoft.com/office/drawing/2014/main" id="{1F574BB0-B560-3B49-8AAE-80809AB44C0F}"/>
              </a:ext>
            </a:extLst>
          </p:cNvPr>
          <p:cNvSpPr>
            <a:spLocks noGrp="1"/>
          </p:cNvSpPr>
          <p:nvPr>
            <p:ph type="title"/>
          </p:nvPr>
        </p:nvSpPr>
        <p:spPr>
          <a:xfrm>
            <a:off x="258232" y="76200"/>
            <a:ext cx="3133725" cy="962873"/>
          </a:xfrm>
        </p:spPr>
        <p:txBody>
          <a:bodyPr>
            <a:normAutofit/>
          </a:bodyPr>
          <a:lstStyle/>
          <a:p>
            <a:r>
              <a:rPr lang="en-US" sz="3200" b="1" spc="0">
                <a:solidFill>
                  <a:schemeClr val="accent5">
                    <a:lumMod val="50000"/>
                  </a:schemeClr>
                </a:solidFill>
                <a:latin typeface="Calibri"/>
                <a:ea typeface="Calibri"/>
                <a:cs typeface="Calibri"/>
              </a:rPr>
              <a:t>Conclusion</a:t>
            </a:r>
            <a:endParaRPr lang="en-US" sz="3200">
              <a:solidFill>
                <a:schemeClr val="accent5">
                  <a:lumMod val="50000"/>
                </a:schemeClr>
              </a:solidFill>
              <a:latin typeface="Calibri"/>
              <a:ea typeface="Calibri"/>
              <a:cs typeface="Calibri" panose="020F0502020204030204" pitchFamily="34" charset="0"/>
            </a:endParaRPr>
          </a:p>
        </p:txBody>
      </p:sp>
      <p:sp>
        <p:nvSpPr>
          <p:cNvPr id="7" name="Rectangle: Rounded Corners 6">
            <a:extLst>
              <a:ext uri="{FF2B5EF4-FFF2-40B4-BE49-F238E27FC236}">
                <a16:creationId xmlns:a16="http://schemas.microsoft.com/office/drawing/2014/main" id="{3DF41ACF-5C4D-4D59-84C3-0ECEC5A89ED4}"/>
              </a:ext>
            </a:extLst>
          </p:cNvPr>
          <p:cNvSpPr/>
          <p:nvPr/>
        </p:nvSpPr>
        <p:spPr>
          <a:xfrm>
            <a:off x="1102315" y="5791251"/>
            <a:ext cx="6074952" cy="642409"/>
          </a:xfrm>
          <a:prstGeom prst="roundRect">
            <a:avLst/>
          </a:prstGeom>
          <a:solidFill>
            <a:schemeClr val="accent5">
              <a:lumMod val="60000"/>
              <a:lumOff val="40000"/>
            </a:schemeClr>
          </a:solidFill>
          <a:effectLst>
            <a:outerShdw blurRad="63500" dist="38100" dir="2700000">
              <a:srgbClr val="F5DDB8">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accent5">
                    <a:lumMod val="50000"/>
                  </a:schemeClr>
                </a:solidFill>
                <a:latin typeface="Calibri"/>
                <a:cs typeface="Calibri"/>
              </a:rPr>
              <a:t>We can make informed decisions and optimize sales strategies to drive revenue growth</a:t>
            </a:r>
            <a:endParaRPr lang="en-US">
              <a:solidFill>
                <a:schemeClr val="accent5">
                  <a:lumMod val="50000"/>
                </a:schemeClr>
              </a:solidFill>
            </a:endParaRPr>
          </a:p>
        </p:txBody>
      </p:sp>
      <p:sp>
        <p:nvSpPr>
          <p:cNvPr id="9" name="Rectangle: Rounded Corners 8">
            <a:extLst>
              <a:ext uri="{FF2B5EF4-FFF2-40B4-BE49-F238E27FC236}">
                <a16:creationId xmlns:a16="http://schemas.microsoft.com/office/drawing/2014/main" id="{44FC8309-0E9F-489B-E1BC-F50FE3235D21}"/>
              </a:ext>
            </a:extLst>
          </p:cNvPr>
          <p:cNvSpPr/>
          <p:nvPr/>
        </p:nvSpPr>
        <p:spPr>
          <a:xfrm>
            <a:off x="1102316" y="5132968"/>
            <a:ext cx="6074952" cy="448734"/>
          </a:xfrm>
          <a:prstGeom prst="roundRect">
            <a:avLst/>
          </a:prstGeom>
          <a:solidFill>
            <a:schemeClr val="accent5">
              <a:lumMod val="60000"/>
              <a:lumOff val="40000"/>
            </a:schemeClr>
          </a:solidFill>
          <a:effectLst>
            <a:outerShdw blurRad="63500" dist="38100" dir="2700000">
              <a:srgbClr val="F5DDB8">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accent5">
                    <a:lumMod val="50000"/>
                  </a:schemeClr>
                </a:solidFill>
                <a:latin typeface="Calibri"/>
                <a:cs typeface="Calibri"/>
              </a:rPr>
              <a:t>Accuracy and reliability</a:t>
            </a:r>
            <a:endParaRPr lang="en-US"/>
          </a:p>
        </p:txBody>
      </p:sp>
      <p:sp>
        <p:nvSpPr>
          <p:cNvPr id="11" name="Rectangle: Rounded Corners 10">
            <a:extLst>
              <a:ext uri="{FF2B5EF4-FFF2-40B4-BE49-F238E27FC236}">
                <a16:creationId xmlns:a16="http://schemas.microsoft.com/office/drawing/2014/main" id="{5EDD4D0F-D938-9C97-FD12-F3F40180C7AD}"/>
              </a:ext>
            </a:extLst>
          </p:cNvPr>
          <p:cNvSpPr/>
          <p:nvPr/>
        </p:nvSpPr>
        <p:spPr>
          <a:xfrm>
            <a:off x="1102315" y="4499026"/>
            <a:ext cx="6074952" cy="448734"/>
          </a:xfrm>
          <a:prstGeom prst="roundRect">
            <a:avLst/>
          </a:prstGeom>
          <a:solidFill>
            <a:schemeClr val="accent5">
              <a:lumMod val="60000"/>
              <a:lumOff val="40000"/>
            </a:schemeClr>
          </a:solidFill>
          <a:effectLst>
            <a:outerShdw>
              <a:srgbClr val="F5DDB8"/>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accent5">
                    <a:lumMod val="50000"/>
                  </a:schemeClr>
                </a:solidFill>
                <a:latin typeface="Calibri"/>
                <a:cs typeface="Calibri"/>
              </a:rPr>
              <a:t>The model is successful in predicting car seats sales</a:t>
            </a:r>
            <a:endParaRPr lang="en-US">
              <a:solidFill>
                <a:schemeClr val="accent5">
                  <a:lumMod val="50000"/>
                </a:schemeClr>
              </a:solidFill>
            </a:endParaRPr>
          </a:p>
        </p:txBody>
      </p:sp>
      <p:sp>
        <p:nvSpPr>
          <p:cNvPr id="13" name="Rectangle: Rounded Corners 12">
            <a:extLst>
              <a:ext uri="{FF2B5EF4-FFF2-40B4-BE49-F238E27FC236}">
                <a16:creationId xmlns:a16="http://schemas.microsoft.com/office/drawing/2014/main" id="{90D8774C-5A77-50D0-A722-B308D8DC90D6}"/>
              </a:ext>
            </a:extLst>
          </p:cNvPr>
          <p:cNvSpPr/>
          <p:nvPr/>
        </p:nvSpPr>
        <p:spPr>
          <a:xfrm>
            <a:off x="1107606" y="2983493"/>
            <a:ext cx="6074952" cy="448734"/>
          </a:xfrm>
          <a:prstGeom prst="roundRect">
            <a:avLst/>
          </a:prstGeom>
          <a:solidFill>
            <a:schemeClr val="accent5">
              <a:lumMod val="60000"/>
              <a:lumOff val="40000"/>
            </a:schemeClr>
          </a:solidFill>
          <a:effectLst>
            <a:outerShdw blurRad="63500" dist="38100" dir="2700000">
              <a:srgbClr val="F5DDB8">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900">
                <a:solidFill>
                  <a:schemeClr val="accent5">
                    <a:lumMod val="50000"/>
                  </a:schemeClr>
                </a:solidFill>
                <a:latin typeface="Calibri"/>
                <a:cs typeface="Calibri"/>
              </a:rPr>
              <a:t>Develop a successful  Multiple linear regression model</a:t>
            </a:r>
            <a:endParaRPr lang="en-US">
              <a:solidFill>
                <a:schemeClr val="accent5">
                  <a:lumMod val="50000"/>
                </a:schemeClr>
              </a:solidFill>
            </a:endParaRPr>
          </a:p>
        </p:txBody>
      </p:sp>
      <p:sp>
        <p:nvSpPr>
          <p:cNvPr id="15" name="Rectangle: Rounded Corners 14">
            <a:extLst>
              <a:ext uri="{FF2B5EF4-FFF2-40B4-BE49-F238E27FC236}">
                <a16:creationId xmlns:a16="http://schemas.microsoft.com/office/drawing/2014/main" id="{B157B7E4-469E-D833-5424-9DD91874B0C0}"/>
              </a:ext>
            </a:extLst>
          </p:cNvPr>
          <p:cNvSpPr/>
          <p:nvPr/>
        </p:nvSpPr>
        <p:spPr>
          <a:xfrm>
            <a:off x="1103374" y="2163285"/>
            <a:ext cx="6074952" cy="658284"/>
          </a:xfrm>
          <a:prstGeom prst="roundRect">
            <a:avLst/>
          </a:prstGeom>
          <a:solidFill>
            <a:schemeClr val="accent5">
              <a:lumMod val="60000"/>
              <a:lumOff val="40000"/>
            </a:schemeClr>
          </a:solidFill>
          <a:effectLst>
            <a:outerShdw blurRad="63500" dist="38100" dir="2700000">
              <a:srgbClr val="F5DDB8">
                <a:alpha val="83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900">
                <a:solidFill>
                  <a:schemeClr val="accent5">
                    <a:lumMod val="50000"/>
                  </a:schemeClr>
                </a:solidFill>
                <a:latin typeface="Calibri"/>
                <a:cs typeface="Calibri"/>
              </a:rPr>
              <a:t> Comprehensive overview of our data and the methods taken to achieve our goal</a:t>
            </a:r>
            <a:endParaRPr lang="en-US">
              <a:solidFill>
                <a:schemeClr val="accent5">
                  <a:lumMod val="50000"/>
                </a:schemeClr>
              </a:solidFill>
            </a:endParaRPr>
          </a:p>
        </p:txBody>
      </p:sp>
      <p:sp>
        <p:nvSpPr>
          <p:cNvPr id="17" name="Rectangle: Rounded Corners 16">
            <a:extLst>
              <a:ext uri="{FF2B5EF4-FFF2-40B4-BE49-F238E27FC236}">
                <a16:creationId xmlns:a16="http://schemas.microsoft.com/office/drawing/2014/main" id="{8735162F-43B1-B589-9314-C04C296A3B58}"/>
              </a:ext>
            </a:extLst>
          </p:cNvPr>
          <p:cNvSpPr/>
          <p:nvPr/>
        </p:nvSpPr>
        <p:spPr>
          <a:xfrm>
            <a:off x="1107607" y="1574852"/>
            <a:ext cx="6074952" cy="448734"/>
          </a:xfrm>
          <a:prstGeom prst="roundRect">
            <a:avLst/>
          </a:prstGeom>
          <a:solidFill>
            <a:schemeClr val="accent5">
              <a:lumMod val="60000"/>
              <a:lumOff val="40000"/>
            </a:schemeClr>
          </a:solidFill>
          <a:effectLst>
            <a:outerShdw>
              <a:srgbClr val="F5DDB8"/>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900">
                <a:solidFill>
                  <a:schemeClr val="accent5">
                    <a:lumMod val="50000"/>
                  </a:schemeClr>
                </a:solidFill>
                <a:latin typeface="Calibri"/>
                <a:cs typeface="Calibri"/>
              </a:rPr>
              <a:t>Identified our business problem: Predict car seat sales</a:t>
            </a:r>
            <a:endParaRPr lang="en-US">
              <a:solidFill>
                <a:schemeClr val="accent5">
                  <a:lumMod val="50000"/>
                </a:schemeClr>
              </a:solidFill>
            </a:endParaRPr>
          </a:p>
        </p:txBody>
      </p:sp>
      <p:sp>
        <p:nvSpPr>
          <p:cNvPr id="18" name="TextBox 17">
            <a:extLst>
              <a:ext uri="{FF2B5EF4-FFF2-40B4-BE49-F238E27FC236}">
                <a16:creationId xmlns:a16="http://schemas.microsoft.com/office/drawing/2014/main" id="{73027396-2600-93A0-DE02-07FD5119AACF}"/>
              </a:ext>
            </a:extLst>
          </p:cNvPr>
          <p:cNvSpPr txBox="1"/>
          <p:nvPr/>
        </p:nvSpPr>
        <p:spPr>
          <a:xfrm>
            <a:off x="450849" y="3753909"/>
            <a:ext cx="302895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accent5">
                    <a:lumMod val="50000"/>
                  </a:schemeClr>
                </a:solidFill>
                <a:latin typeface="Calibri"/>
                <a:cs typeface="Calibri Light"/>
              </a:rPr>
              <a:t>Final Results</a:t>
            </a:r>
            <a:endParaRPr lang="en-US" sz="2600" b="1">
              <a:solidFill>
                <a:schemeClr val="accent5">
                  <a:lumMod val="50000"/>
                </a:schemeClr>
              </a:solidFill>
              <a:latin typeface="Calibri"/>
            </a:endParaRPr>
          </a:p>
        </p:txBody>
      </p:sp>
      <p:sp>
        <p:nvSpPr>
          <p:cNvPr id="8" name="TextBox 7">
            <a:extLst>
              <a:ext uri="{FF2B5EF4-FFF2-40B4-BE49-F238E27FC236}">
                <a16:creationId xmlns:a16="http://schemas.microsoft.com/office/drawing/2014/main" id="{FFF91DF1-4B6E-F049-54B5-D12948DF1C1D}"/>
              </a:ext>
            </a:extLst>
          </p:cNvPr>
          <p:cNvSpPr txBox="1"/>
          <p:nvPr/>
        </p:nvSpPr>
        <p:spPr>
          <a:xfrm>
            <a:off x="455083" y="952499"/>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a:solidFill>
                  <a:schemeClr val="accent5">
                    <a:lumMod val="50000"/>
                  </a:schemeClr>
                </a:solidFill>
                <a:latin typeface="Calibri"/>
                <a:cs typeface="Calibri Light"/>
              </a:rPr>
              <a:t>Summary</a:t>
            </a:r>
            <a:endParaRPr lang="en-US" sz="2600" b="1">
              <a:solidFill>
                <a:schemeClr val="accent5">
                  <a:lumMod val="50000"/>
                </a:schemeClr>
              </a:solidFill>
              <a:latin typeface="Calibri"/>
            </a:endParaRPr>
          </a:p>
        </p:txBody>
      </p:sp>
    </p:spTree>
    <p:extLst>
      <p:ext uri="{BB962C8B-B14F-4D97-AF65-F5344CB8AC3E}">
        <p14:creationId xmlns:p14="http://schemas.microsoft.com/office/powerpoint/2010/main" val="381265421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35617-7665-E0C2-7AEB-1B5714CF872A}"/>
              </a:ext>
            </a:extLst>
          </p:cNvPr>
          <p:cNvSpPr>
            <a:spLocks noGrp="1"/>
          </p:cNvSpPr>
          <p:nvPr>
            <p:ph type="title"/>
          </p:nvPr>
        </p:nvSpPr>
        <p:spPr>
          <a:xfrm>
            <a:off x="361949" y="936711"/>
            <a:ext cx="3445465" cy="4984578"/>
          </a:xfrm>
        </p:spPr>
        <p:txBody>
          <a:bodyPr>
            <a:normAutofit/>
          </a:bodyPr>
          <a:lstStyle/>
          <a:p>
            <a:r>
              <a:rPr lang="en-US" sz="3200" b="1" spc="0">
                <a:solidFill>
                  <a:schemeClr val="accent5">
                    <a:lumMod val="40000"/>
                    <a:lumOff val="60000"/>
                  </a:schemeClr>
                </a:solidFill>
                <a:latin typeface="Calibri"/>
                <a:ea typeface="Calibri"/>
                <a:cs typeface="Calibri"/>
              </a:rPr>
              <a:t>Recommendations</a:t>
            </a:r>
            <a:endParaRPr lang="en-US" sz="3200">
              <a:solidFill>
                <a:schemeClr val="accent5">
                  <a:lumMod val="40000"/>
                  <a:lumOff val="60000"/>
                </a:schemeClr>
              </a:solidFill>
              <a:latin typeface="Calibri"/>
              <a:ea typeface="Calibri"/>
              <a:cs typeface="Calibri"/>
            </a:endParaRPr>
          </a:p>
        </p:txBody>
      </p:sp>
      <p:sp>
        <p:nvSpPr>
          <p:cNvPr id="5" name="Rectangle: Rounded Corners 4">
            <a:extLst>
              <a:ext uri="{FF2B5EF4-FFF2-40B4-BE49-F238E27FC236}">
                <a16:creationId xmlns:a16="http://schemas.microsoft.com/office/drawing/2014/main" id="{AA0C1839-DE71-4848-A39C-749D665133B6}"/>
              </a:ext>
            </a:extLst>
          </p:cNvPr>
          <p:cNvSpPr/>
          <p:nvPr/>
        </p:nvSpPr>
        <p:spPr>
          <a:xfrm>
            <a:off x="5133507" y="2337910"/>
            <a:ext cx="6074952" cy="448734"/>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5">
                    <a:lumMod val="50000"/>
                  </a:schemeClr>
                </a:solidFill>
                <a:latin typeface="Calibri"/>
                <a:ea typeface="+mn-lt"/>
                <a:cs typeface="Times New Roman"/>
              </a:rPr>
              <a:t>Ongoing monitoring and recalibration of the mode</a:t>
            </a:r>
            <a:r>
              <a:rPr lang="en-US">
                <a:solidFill>
                  <a:schemeClr val="accent5">
                    <a:lumMod val="50000"/>
                  </a:schemeClr>
                </a:solidFill>
                <a:latin typeface="Calibri"/>
                <a:ea typeface="+mn-lt"/>
                <a:cs typeface="+mn-lt"/>
              </a:rPr>
              <a:t>l</a:t>
            </a:r>
            <a:endParaRPr lang="en-US">
              <a:solidFill>
                <a:schemeClr val="accent5">
                  <a:lumMod val="50000"/>
                </a:schemeClr>
              </a:solidFill>
              <a:latin typeface="Calibri"/>
              <a:cs typeface="Calibri Light" panose="020F0302020204030204"/>
            </a:endParaRPr>
          </a:p>
        </p:txBody>
      </p:sp>
      <p:sp>
        <p:nvSpPr>
          <p:cNvPr id="18" name="Rectangle: Rounded Corners 17">
            <a:extLst>
              <a:ext uri="{FF2B5EF4-FFF2-40B4-BE49-F238E27FC236}">
                <a16:creationId xmlns:a16="http://schemas.microsoft.com/office/drawing/2014/main" id="{1949C690-45D8-09CE-623C-89FC662CB206}"/>
              </a:ext>
            </a:extLst>
          </p:cNvPr>
          <p:cNvSpPr/>
          <p:nvPr/>
        </p:nvSpPr>
        <p:spPr>
          <a:xfrm>
            <a:off x="5133507" y="2890360"/>
            <a:ext cx="6074952" cy="448734"/>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5">
                    <a:lumMod val="50000"/>
                  </a:schemeClr>
                </a:solidFill>
                <a:latin typeface="Calibri"/>
                <a:cs typeface="Times New Roman"/>
              </a:rPr>
              <a:t>Accurate data sources to avoid bias</a:t>
            </a:r>
            <a:endParaRPr lang="en-US">
              <a:solidFill>
                <a:schemeClr val="accent5">
                  <a:lumMod val="50000"/>
                </a:schemeClr>
              </a:solidFill>
              <a:latin typeface="Calibri"/>
            </a:endParaRPr>
          </a:p>
        </p:txBody>
      </p:sp>
      <p:sp>
        <p:nvSpPr>
          <p:cNvPr id="20" name="Rectangle: Rounded Corners 19">
            <a:extLst>
              <a:ext uri="{FF2B5EF4-FFF2-40B4-BE49-F238E27FC236}">
                <a16:creationId xmlns:a16="http://schemas.microsoft.com/office/drawing/2014/main" id="{2809366C-0832-A64C-F602-8AB45BE992C8}"/>
              </a:ext>
            </a:extLst>
          </p:cNvPr>
          <p:cNvSpPr/>
          <p:nvPr/>
        </p:nvSpPr>
        <p:spPr>
          <a:xfrm>
            <a:off x="5133507" y="1547335"/>
            <a:ext cx="6074952" cy="68685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accent5">
                    <a:lumMod val="50000"/>
                  </a:schemeClr>
                </a:solidFill>
                <a:latin typeface="Calibri"/>
                <a:ea typeface="Calibri Light"/>
                <a:cs typeface="Times New Roman"/>
              </a:rPr>
              <a:t> </a:t>
            </a:r>
            <a:r>
              <a:rPr lang="en-US">
                <a:solidFill>
                  <a:schemeClr val="accent5">
                    <a:lumMod val="50000"/>
                  </a:schemeClr>
                </a:solidFill>
                <a:latin typeface="Calibri"/>
                <a:ea typeface="Calibri Light"/>
                <a:cs typeface="Times New Roman"/>
              </a:rPr>
              <a:t>Changes in consumer behavior, market dynamics, and external economic conditions could impact sales outcomes</a:t>
            </a:r>
            <a:endParaRPr lang="en-US">
              <a:solidFill>
                <a:schemeClr val="accent5">
                  <a:lumMod val="50000"/>
                </a:schemeClr>
              </a:solidFill>
              <a:latin typeface="Calibri"/>
            </a:endParaRPr>
          </a:p>
        </p:txBody>
      </p:sp>
      <p:sp>
        <p:nvSpPr>
          <p:cNvPr id="22" name="Rectangle: Rounded Corners 21">
            <a:extLst>
              <a:ext uri="{FF2B5EF4-FFF2-40B4-BE49-F238E27FC236}">
                <a16:creationId xmlns:a16="http://schemas.microsoft.com/office/drawing/2014/main" id="{62BB2A3B-8555-DE82-2F77-839C6B7D2903}"/>
              </a:ext>
            </a:extLst>
          </p:cNvPr>
          <p:cNvSpPr/>
          <p:nvPr/>
        </p:nvSpPr>
        <p:spPr>
          <a:xfrm>
            <a:off x="5133507" y="852010"/>
            <a:ext cx="6074952" cy="59160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5">
                    <a:lumMod val="50000"/>
                  </a:schemeClr>
                </a:solidFill>
                <a:latin typeface="Calibri"/>
                <a:ea typeface="Calibri Light"/>
                <a:cs typeface="Times New Roman"/>
              </a:rPr>
              <a:t>Inherent limitations and uncertainties in predicting future sales trends accurately</a:t>
            </a:r>
            <a:endParaRPr lang="en-US">
              <a:solidFill>
                <a:schemeClr val="accent5">
                  <a:lumMod val="50000"/>
                </a:schemeClr>
              </a:solidFill>
              <a:latin typeface="Calibri"/>
            </a:endParaRPr>
          </a:p>
        </p:txBody>
      </p:sp>
      <p:sp>
        <p:nvSpPr>
          <p:cNvPr id="23" name="TextBox 22">
            <a:extLst>
              <a:ext uri="{FF2B5EF4-FFF2-40B4-BE49-F238E27FC236}">
                <a16:creationId xmlns:a16="http://schemas.microsoft.com/office/drawing/2014/main" id="{2652B8A4-15F0-9B0B-319A-90E755FB6D6B}"/>
              </a:ext>
            </a:extLst>
          </p:cNvPr>
          <p:cNvSpPr txBox="1"/>
          <p:nvPr/>
        </p:nvSpPr>
        <p:spPr>
          <a:xfrm>
            <a:off x="4657725" y="133350"/>
            <a:ext cx="35433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accent5">
                    <a:lumMod val="50000"/>
                  </a:schemeClr>
                </a:solidFill>
                <a:latin typeface="Calibri"/>
                <a:cs typeface="Calibri"/>
              </a:rPr>
              <a:t>Long term concerns</a:t>
            </a:r>
          </a:p>
        </p:txBody>
      </p:sp>
      <p:sp>
        <p:nvSpPr>
          <p:cNvPr id="25" name="Rectangle: Rounded Corners 24">
            <a:extLst>
              <a:ext uri="{FF2B5EF4-FFF2-40B4-BE49-F238E27FC236}">
                <a16:creationId xmlns:a16="http://schemas.microsoft.com/office/drawing/2014/main" id="{1CA243B9-AD39-8FBE-E174-0B99A45240EA}"/>
              </a:ext>
            </a:extLst>
          </p:cNvPr>
          <p:cNvSpPr/>
          <p:nvPr/>
        </p:nvSpPr>
        <p:spPr>
          <a:xfrm>
            <a:off x="5133507" y="4281010"/>
            <a:ext cx="6141627" cy="486834"/>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5">
                    <a:lumMod val="50000"/>
                  </a:schemeClr>
                </a:solidFill>
                <a:latin typeface="Calibri"/>
                <a:cs typeface="Times New Roman"/>
              </a:rPr>
              <a:t> Leverage the prediction expression formula</a:t>
            </a:r>
            <a:endParaRPr lang="en-US">
              <a:solidFill>
                <a:schemeClr val="accent5">
                  <a:lumMod val="50000"/>
                </a:schemeClr>
              </a:solidFill>
              <a:latin typeface="Calibri"/>
              <a:cs typeface="Calibri"/>
            </a:endParaRPr>
          </a:p>
        </p:txBody>
      </p:sp>
      <p:sp>
        <p:nvSpPr>
          <p:cNvPr id="26" name="Rectangle: Rounded Corners 25">
            <a:extLst>
              <a:ext uri="{FF2B5EF4-FFF2-40B4-BE49-F238E27FC236}">
                <a16:creationId xmlns:a16="http://schemas.microsoft.com/office/drawing/2014/main" id="{12AF1C20-9F59-5DAC-74AD-47440703C4B7}"/>
              </a:ext>
            </a:extLst>
          </p:cNvPr>
          <p:cNvSpPr/>
          <p:nvPr/>
        </p:nvSpPr>
        <p:spPr>
          <a:xfrm>
            <a:off x="5133507" y="4881085"/>
            <a:ext cx="6141627" cy="486834"/>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5">
                    <a:lumMod val="50000"/>
                  </a:schemeClr>
                </a:solidFill>
                <a:latin typeface="Calibri"/>
                <a:cs typeface="Times New Roman"/>
              </a:rPr>
              <a:t>Further refining the model by incorporating additional variables</a:t>
            </a:r>
            <a:endParaRPr lang="en-US">
              <a:solidFill>
                <a:schemeClr val="accent5">
                  <a:lumMod val="50000"/>
                </a:schemeClr>
              </a:solidFill>
              <a:latin typeface="Calibri Light" panose="020F0302020204030204"/>
              <a:cs typeface="Calibri Light" panose="020F0302020204030204"/>
            </a:endParaRPr>
          </a:p>
        </p:txBody>
      </p:sp>
      <p:sp>
        <p:nvSpPr>
          <p:cNvPr id="27" name="Rectangle: Rounded Corners 26">
            <a:extLst>
              <a:ext uri="{FF2B5EF4-FFF2-40B4-BE49-F238E27FC236}">
                <a16:creationId xmlns:a16="http://schemas.microsoft.com/office/drawing/2014/main" id="{4AFBE9DF-6926-F0F0-F937-8A09D9CDCE77}"/>
              </a:ext>
            </a:extLst>
          </p:cNvPr>
          <p:cNvSpPr/>
          <p:nvPr/>
        </p:nvSpPr>
        <p:spPr>
          <a:xfrm>
            <a:off x="5133507" y="5471635"/>
            <a:ext cx="6141627" cy="55350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rgbClr val="262626"/>
                </a:solidFill>
                <a:latin typeface="Times New Roman"/>
                <a:cs typeface="Times New Roman"/>
              </a:rPr>
              <a:t>   </a:t>
            </a:r>
            <a:r>
              <a:rPr lang="en-US">
                <a:solidFill>
                  <a:srgbClr val="262626"/>
                </a:solidFill>
                <a:latin typeface="Times New Roman"/>
                <a:cs typeface="Times New Roman"/>
              </a:rPr>
              <a:t> </a:t>
            </a:r>
            <a:r>
              <a:rPr lang="en-US">
                <a:solidFill>
                  <a:schemeClr val="accent5">
                    <a:lumMod val="50000"/>
                  </a:schemeClr>
                </a:solidFill>
                <a:latin typeface="Calibri"/>
                <a:cs typeface="Times New Roman"/>
              </a:rPr>
              <a:t>Exploring alternative techniques to enhance the predictive accuracy</a:t>
            </a:r>
            <a:endParaRPr lang="en-US">
              <a:solidFill>
                <a:schemeClr val="accent5">
                  <a:lumMod val="50000"/>
                </a:schemeClr>
              </a:solidFill>
              <a:latin typeface="Calibri"/>
            </a:endParaRPr>
          </a:p>
        </p:txBody>
      </p:sp>
      <p:sp>
        <p:nvSpPr>
          <p:cNvPr id="28" name="Rectangle: Rounded Corners 27">
            <a:extLst>
              <a:ext uri="{FF2B5EF4-FFF2-40B4-BE49-F238E27FC236}">
                <a16:creationId xmlns:a16="http://schemas.microsoft.com/office/drawing/2014/main" id="{71410B11-3DE4-FE58-D7B8-8CC9228B1E27}"/>
              </a:ext>
            </a:extLst>
          </p:cNvPr>
          <p:cNvSpPr/>
          <p:nvPr/>
        </p:nvSpPr>
        <p:spPr>
          <a:xfrm>
            <a:off x="5133507" y="6147910"/>
            <a:ext cx="6141627" cy="353484"/>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5">
                    <a:lumMod val="50000"/>
                  </a:schemeClr>
                </a:solidFill>
                <a:latin typeface="Calibri"/>
                <a:cs typeface="Times New Roman"/>
              </a:rPr>
              <a:t>Start making data-driven decisions for the company</a:t>
            </a:r>
            <a:endParaRPr lang="en-US">
              <a:solidFill>
                <a:schemeClr val="accent5">
                  <a:lumMod val="50000"/>
                </a:schemeClr>
              </a:solidFill>
              <a:latin typeface="Calibri"/>
            </a:endParaRPr>
          </a:p>
        </p:txBody>
      </p:sp>
      <p:sp>
        <p:nvSpPr>
          <p:cNvPr id="33" name="TextBox 32">
            <a:extLst>
              <a:ext uri="{FF2B5EF4-FFF2-40B4-BE49-F238E27FC236}">
                <a16:creationId xmlns:a16="http://schemas.microsoft.com/office/drawing/2014/main" id="{F55708FB-A051-A213-8391-4FC1DC772F44}"/>
              </a:ext>
            </a:extLst>
          </p:cNvPr>
          <p:cNvSpPr txBox="1"/>
          <p:nvPr/>
        </p:nvSpPr>
        <p:spPr>
          <a:xfrm>
            <a:off x="4657725" y="3514725"/>
            <a:ext cx="337185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accent5">
                    <a:lumMod val="50000"/>
                  </a:schemeClr>
                </a:solidFill>
                <a:latin typeface="Calibri"/>
                <a:cs typeface="Calibri"/>
              </a:rPr>
              <a:t>Potential next steps</a:t>
            </a:r>
            <a:endParaRPr lang="en-US">
              <a:solidFill>
                <a:schemeClr val="accent5">
                  <a:lumMod val="50000"/>
                </a:schemeClr>
              </a:solidFill>
            </a:endParaRPr>
          </a:p>
        </p:txBody>
      </p:sp>
    </p:spTree>
    <p:extLst>
      <p:ext uri="{BB962C8B-B14F-4D97-AF65-F5344CB8AC3E}">
        <p14:creationId xmlns:p14="http://schemas.microsoft.com/office/powerpoint/2010/main" val="270039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58D1-A155-4613-6BD5-DA14B15036DC}"/>
              </a:ext>
            </a:extLst>
          </p:cNvPr>
          <p:cNvSpPr>
            <a:spLocks noGrp="1"/>
          </p:cNvSpPr>
          <p:nvPr>
            <p:ph type="title"/>
          </p:nvPr>
        </p:nvSpPr>
        <p:spPr>
          <a:xfrm>
            <a:off x="859133" y="763494"/>
            <a:ext cx="3616913" cy="2795160"/>
          </a:xfrm>
        </p:spPr>
        <p:txBody>
          <a:bodyPr vert="horz" lIns="91440" tIns="45720" rIns="91440" bIns="45720" rtlCol="0" anchor="b">
            <a:normAutofit/>
          </a:bodyPr>
          <a:lstStyle/>
          <a:p>
            <a:pPr algn="ctr"/>
            <a:r>
              <a:rPr lang="en-US" sz="4800" b="1" kern="1200">
                <a:solidFill>
                  <a:schemeClr val="accent5">
                    <a:lumMod val="50000"/>
                  </a:schemeClr>
                </a:solidFill>
                <a:latin typeface="Calibri"/>
                <a:ea typeface="Calibri"/>
                <a:cs typeface="Calibri"/>
              </a:rPr>
              <a:t>Appendix</a:t>
            </a:r>
          </a:p>
        </p:txBody>
      </p:sp>
      <p:pic>
        <p:nvPicPr>
          <p:cNvPr id="7" name="Graphic 6" descr="Paperclip">
            <a:extLst>
              <a:ext uri="{FF2B5EF4-FFF2-40B4-BE49-F238E27FC236}">
                <a16:creationId xmlns:a16="http://schemas.microsoft.com/office/drawing/2014/main" id="{007D0152-6214-6E65-C0C6-4173541599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434" y="1143992"/>
            <a:ext cx="3696845" cy="3746812"/>
          </a:xfrm>
          <a:prstGeom prst="rect">
            <a:avLst/>
          </a:prstGeom>
        </p:spPr>
      </p:pic>
    </p:spTree>
    <p:extLst>
      <p:ext uri="{BB962C8B-B14F-4D97-AF65-F5344CB8AC3E}">
        <p14:creationId xmlns:p14="http://schemas.microsoft.com/office/powerpoint/2010/main" val="68425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77682A0-CAC1-FDA1-A9AB-7A3B880ED848}"/>
              </a:ext>
            </a:extLst>
          </p:cNvPr>
          <p:cNvPicPr>
            <a:picLocks noGrp="1" noChangeAspect="1"/>
          </p:cNvPicPr>
          <p:nvPr>
            <p:ph idx="1"/>
          </p:nvPr>
        </p:nvPicPr>
        <p:blipFill rotWithShape="1">
          <a:blip r:embed="rId2"/>
          <a:srcRect b="3016"/>
          <a:stretch/>
        </p:blipFill>
        <p:spPr>
          <a:xfrm>
            <a:off x="237921" y="1221105"/>
            <a:ext cx="3582570" cy="3985147"/>
          </a:xfrm>
        </p:spPr>
      </p:pic>
      <p:pic>
        <p:nvPicPr>
          <p:cNvPr id="7" name="Picture 6" descr="A screenshot of a computer&#10;&#10;Description automatically generated">
            <a:extLst>
              <a:ext uri="{FF2B5EF4-FFF2-40B4-BE49-F238E27FC236}">
                <a16:creationId xmlns:a16="http://schemas.microsoft.com/office/drawing/2014/main" id="{DC4ECBEE-4D15-ABC5-48A9-545DF00A39A6}"/>
              </a:ext>
            </a:extLst>
          </p:cNvPr>
          <p:cNvPicPr>
            <a:picLocks noChangeAspect="1"/>
          </p:cNvPicPr>
          <p:nvPr/>
        </p:nvPicPr>
        <p:blipFill rotWithShape="1">
          <a:blip r:embed="rId3"/>
          <a:srcRect r="-267" b="3580"/>
          <a:stretch/>
        </p:blipFill>
        <p:spPr>
          <a:xfrm>
            <a:off x="4239543" y="1219200"/>
            <a:ext cx="3712935" cy="399097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B1B450D-C429-CA0D-B3C5-B595FD4BE2C7}"/>
              </a:ext>
            </a:extLst>
          </p:cNvPr>
          <p:cNvPicPr>
            <a:picLocks noChangeAspect="1"/>
          </p:cNvPicPr>
          <p:nvPr/>
        </p:nvPicPr>
        <p:blipFill>
          <a:blip r:embed="rId4"/>
          <a:stretch>
            <a:fillRect/>
          </a:stretch>
        </p:blipFill>
        <p:spPr>
          <a:xfrm>
            <a:off x="8415087" y="1219200"/>
            <a:ext cx="3400926" cy="4067175"/>
          </a:xfrm>
          <a:prstGeom prst="rect">
            <a:avLst/>
          </a:prstGeom>
        </p:spPr>
      </p:pic>
      <p:sp>
        <p:nvSpPr>
          <p:cNvPr id="2" name="TextBox 1">
            <a:extLst>
              <a:ext uri="{FF2B5EF4-FFF2-40B4-BE49-F238E27FC236}">
                <a16:creationId xmlns:a16="http://schemas.microsoft.com/office/drawing/2014/main" id="{0E3D5DE4-5385-F342-1287-D555029EC993}"/>
              </a:ext>
            </a:extLst>
          </p:cNvPr>
          <p:cNvSpPr txBox="1"/>
          <p:nvPr/>
        </p:nvSpPr>
        <p:spPr>
          <a:xfrm>
            <a:off x="304800" y="285750"/>
            <a:ext cx="3714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accent5">
                    <a:lumMod val="50000"/>
                  </a:schemeClr>
                </a:solidFill>
                <a:latin typeface="Calibri"/>
                <a:cs typeface="Calibri Light"/>
              </a:rPr>
              <a:t>Summary Statistics</a:t>
            </a:r>
            <a:endParaRPr lang="en-US" sz="3200" b="1">
              <a:solidFill>
                <a:schemeClr val="accent5">
                  <a:lumMod val="50000"/>
                </a:schemeClr>
              </a:solidFill>
              <a:latin typeface="Calibri"/>
            </a:endParaRPr>
          </a:p>
        </p:txBody>
      </p:sp>
      <p:sp>
        <p:nvSpPr>
          <p:cNvPr id="3" name="TextBox 2">
            <a:extLst>
              <a:ext uri="{FF2B5EF4-FFF2-40B4-BE49-F238E27FC236}">
                <a16:creationId xmlns:a16="http://schemas.microsoft.com/office/drawing/2014/main" id="{11735326-D95E-052B-E762-F45472A0A11D}"/>
              </a:ext>
            </a:extLst>
          </p:cNvPr>
          <p:cNvSpPr txBox="1"/>
          <p:nvPr/>
        </p:nvSpPr>
        <p:spPr>
          <a:xfrm>
            <a:off x="238125" y="5448300"/>
            <a:ext cx="78771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5">
                    <a:lumMod val="50000"/>
                  </a:schemeClr>
                </a:solidFill>
                <a:cs typeface="Calibri Light"/>
              </a:rPr>
              <a:t>Histograms and summary statistics providing insights into the distribution of all variables in the dataset.</a:t>
            </a:r>
          </a:p>
          <a:p>
            <a:r>
              <a:rPr lang="en-US">
                <a:solidFill>
                  <a:schemeClr val="accent5">
                    <a:lumMod val="50000"/>
                  </a:schemeClr>
                </a:solidFill>
                <a:cs typeface="Calibri Light"/>
              </a:rPr>
              <a:t>Most of the distributions are normal except for the variable</a:t>
            </a:r>
            <a:r>
              <a:rPr lang="en-US" b="1">
                <a:solidFill>
                  <a:schemeClr val="accent5">
                    <a:lumMod val="50000"/>
                  </a:schemeClr>
                </a:solidFill>
                <a:cs typeface="Calibri Light"/>
              </a:rPr>
              <a:t> Advertising</a:t>
            </a:r>
            <a:r>
              <a:rPr lang="en-US">
                <a:solidFill>
                  <a:schemeClr val="accent5">
                    <a:lumMod val="50000"/>
                  </a:schemeClr>
                </a:solidFill>
                <a:cs typeface="Calibri Light"/>
              </a:rPr>
              <a:t> where the distribution is right skewed.</a:t>
            </a:r>
          </a:p>
        </p:txBody>
      </p:sp>
    </p:spTree>
    <p:extLst>
      <p:ext uri="{BB962C8B-B14F-4D97-AF65-F5344CB8AC3E}">
        <p14:creationId xmlns:p14="http://schemas.microsoft.com/office/powerpoint/2010/main" val="666161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DE473435-6DA7-1904-1589-090FCADC90CD}"/>
              </a:ext>
            </a:extLst>
          </p:cNvPr>
          <p:cNvPicPr>
            <a:picLocks noGrp="1" noChangeAspect="1"/>
          </p:cNvPicPr>
          <p:nvPr>
            <p:ph idx="1"/>
          </p:nvPr>
        </p:nvPicPr>
        <p:blipFill>
          <a:blip r:embed="rId2"/>
          <a:stretch>
            <a:fillRect/>
          </a:stretch>
        </p:blipFill>
        <p:spPr>
          <a:xfrm>
            <a:off x="5871371" y="697230"/>
            <a:ext cx="4802944" cy="3766185"/>
          </a:xfrm>
        </p:spPr>
      </p:pic>
      <p:pic>
        <p:nvPicPr>
          <p:cNvPr id="2" name="Picture 1" descr="A screenshot of a computer screen&#10;&#10;Description automatically generated">
            <a:extLst>
              <a:ext uri="{FF2B5EF4-FFF2-40B4-BE49-F238E27FC236}">
                <a16:creationId xmlns:a16="http://schemas.microsoft.com/office/drawing/2014/main" id="{77C94C20-5DB0-EC56-0435-49523878B0F6}"/>
              </a:ext>
            </a:extLst>
          </p:cNvPr>
          <p:cNvPicPr>
            <a:picLocks noChangeAspect="1"/>
          </p:cNvPicPr>
          <p:nvPr/>
        </p:nvPicPr>
        <p:blipFill rotWithShape="1">
          <a:blip r:embed="rId3"/>
          <a:srcRect l="675" t="8750" r="156"/>
          <a:stretch/>
        </p:blipFill>
        <p:spPr>
          <a:xfrm>
            <a:off x="302389" y="838200"/>
            <a:ext cx="4224443" cy="5762625"/>
          </a:xfrm>
          <a:prstGeom prst="rect">
            <a:avLst/>
          </a:prstGeom>
        </p:spPr>
      </p:pic>
      <p:sp>
        <p:nvSpPr>
          <p:cNvPr id="3" name="TextBox 2">
            <a:extLst>
              <a:ext uri="{FF2B5EF4-FFF2-40B4-BE49-F238E27FC236}">
                <a16:creationId xmlns:a16="http://schemas.microsoft.com/office/drawing/2014/main" id="{90119269-7DBB-5EC2-FD7B-EEC04F5F9A81}"/>
              </a:ext>
            </a:extLst>
          </p:cNvPr>
          <p:cNvSpPr txBox="1"/>
          <p:nvPr/>
        </p:nvSpPr>
        <p:spPr>
          <a:xfrm>
            <a:off x="5762624" y="4781550"/>
            <a:ext cx="612457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solidFill>
                  <a:schemeClr val="accent5">
                    <a:lumMod val="50000"/>
                  </a:schemeClr>
                </a:solidFill>
                <a:latin typeface="Calibri"/>
                <a:cs typeface="Calibri Light"/>
              </a:rPr>
              <a:t>Heatmap showing the relationships with the response variable Sales. </a:t>
            </a:r>
            <a:endParaRPr lang="en-US">
              <a:solidFill>
                <a:schemeClr val="accent5">
                  <a:lumMod val="50000"/>
                </a:schemeClr>
              </a:solidFill>
              <a:latin typeface="Calibri"/>
              <a:cs typeface="Calibri"/>
            </a:endParaRPr>
          </a:p>
          <a:p>
            <a:pPr marL="285750" indent="-285750">
              <a:buFont typeface="Calibri"/>
              <a:buChar char="-"/>
            </a:pPr>
            <a:r>
              <a:rPr lang="en-US">
                <a:solidFill>
                  <a:schemeClr val="accent5">
                    <a:lumMod val="50000"/>
                  </a:schemeClr>
                </a:solidFill>
                <a:latin typeface="Calibri"/>
                <a:cs typeface="Calibri Light"/>
              </a:rPr>
              <a:t>Moderate to Strong positive relationship between </a:t>
            </a:r>
            <a:r>
              <a:rPr lang="en-US" b="1">
                <a:solidFill>
                  <a:schemeClr val="accent5">
                    <a:lumMod val="50000"/>
                  </a:schemeClr>
                </a:solidFill>
                <a:latin typeface="Calibri"/>
                <a:cs typeface="Calibri Light"/>
              </a:rPr>
              <a:t>Price</a:t>
            </a:r>
            <a:r>
              <a:rPr lang="en-US">
                <a:solidFill>
                  <a:schemeClr val="accent5">
                    <a:lumMod val="50000"/>
                  </a:schemeClr>
                </a:solidFill>
                <a:latin typeface="Calibri"/>
                <a:cs typeface="Calibri Light"/>
              </a:rPr>
              <a:t> and </a:t>
            </a:r>
            <a:r>
              <a:rPr lang="en-US" b="1" err="1">
                <a:solidFill>
                  <a:schemeClr val="accent5">
                    <a:lumMod val="50000"/>
                  </a:schemeClr>
                </a:solidFill>
                <a:latin typeface="Calibri"/>
                <a:cs typeface="Calibri Light"/>
              </a:rPr>
              <a:t>CompPrice</a:t>
            </a:r>
            <a:r>
              <a:rPr lang="en-US">
                <a:solidFill>
                  <a:schemeClr val="accent5">
                    <a:lumMod val="50000"/>
                  </a:schemeClr>
                </a:solidFill>
                <a:latin typeface="Calibri"/>
                <a:cs typeface="Calibri Light"/>
              </a:rPr>
              <a:t>. </a:t>
            </a:r>
            <a:endParaRPr lang="en-US">
              <a:solidFill>
                <a:schemeClr val="accent5">
                  <a:lumMod val="50000"/>
                </a:schemeClr>
              </a:solidFill>
              <a:latin typeface="Calibri"/>
              <a:cs typeface="Calibri"/>
            </a:endParaRPr>
          </a:p>
          <a:p>
            <a:pPr marL="285750" indent="-285750">
              <a:buFont typeface="Calibri"/>
              <a:buChar char="-"/>
            </a:pPr>
            <a:r>
              <a:rPr lang="en-US">
                <a:solidFill>
                  <a:schemeClr val="accent5">
                    <a:lumMod val="50000"/>
                  </a:schemeClr>
                </a:solidFill>
                <a:latin typeface="Calibri"/>
                <a:cs typeface="Calibri Light"/>
              </a:rPr>
              <a:t>Moderate to Strong  negative relationship between </a:t>
            </a:r>
            <a:r>
              <a:rPr lang="en-US" b="1">
                <a:solidFill>
                  <a:schemeClr val="accent5">
                    <a:lumMod val="50000"/>
                  </a:schemeClr>
                </a:solidFill>
                <a:latin typeface="Calibri"/>
                <a:cs typeface="Calibri Light"/>
              </a:rPr>
              <a:t>Price </a:t>
            </a:r>
            <a:r>
              <a:rPr lang="en-US">
                <a:solidFill>
                  <a:schemeClr val="accent5">
                    <a:lumMod val="50000"/>
                  </a:schemeClr>
                </a:solidFill>
                <a:latin typeface="Calibri"/>
                <a:cs typeface="Calibri Light"/>
              </a:rPr>
              <a:t>and </a:t>
            </a:r>
            <a:r>
              <a:rPr lang="en-US" b="1">
                <a:solidFill>
                  <a:schemeClr val="accent5">
                    <a:lumMod val="50000"/>
                  </a:schemeClr>
                </a:solidFill>
                <a:latin typeface="Calibri"/>
                <a:cs typeface="Calibri Light"/>
              </a:rPr>
              <a:t>Sales</a:t>
            </a:r>
            <a:r>
              <a:rPr lang="en-US">
                <a:solidFill>
                  <a:schemeClr val="accent5">
                    <a:lumMod val="50000"/>
                  </a:schemeClr>
                </a:solidFill>
                <a:latin typeface="Calibri"/>
                <a:cs typeface="Calibri Light"/>
              </a:rPr>
              <a:t>.</a:t>
            </a:r>
            <a:endParaRPr lang="en-US">
              <a:solidFill>
                <a:schemeClr val="accent5">
                  <a:lumMod val="50000"/>
                </a:schemeClr>
              </a:solidFill>
              <a:latin typeface="Calibri"/>
              <a:cs typeface="Calibri"/>
            </a:endParaRPr>
          </a:p>
        </p:txBody>
      </p:sp>
    </p:spTree>
    <p:extLst>
      <p:ext uri="{BB962C8B-B14F-4D97-AF65-F5344CB8AC3E}">
        <p14:creationId xmlns:p14="http://schemas.microsoft.com/office/powerpoint/2010/main" val="403484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B8508CF-30AC-572A-BB65-7306EAC49D6F}"/>
              </a:ext>
            </a:extLst>
          </p:cNvPr>
          <p:cNvPicPr>
            <a:picLocks noChangeAspect="1"/>
          </p:cNvPicPr>
          <p:nvPr/>
        </p:nvPicPr>
        <p:blipFill rotWithShape="1">
          <a:blip r:embed="rId2"/>
          <a:srcRect l="1123" t="-771" r="535" b="514"/>
          <a:stretch/>
        </p:blipFill>
        <p:spPr>
          <a:xfrm>
            <a:off x="723900" y="1187450"/>
            <a:ext cx="5845080" cy="4125383"/>
          </a:xfrm>
          <a:prstGeom prst="rect">
            <a:avLst/>
          </a:prstGeom>
        </p:spPr>
      </p:pic>
      <p:sp>
        <p:nvSpPr>
          <p:cNvPr id="2" name="TextBox 1">
            <a:extLst>
              <a:ext uri="{FF2B5EF4-FFF2-40B4-BE49-F238E27FC236}">
                <a16:creationId xmlns:a16="http://schemas.microsoft.com/office/drawing/2014/main" id="{232B9EB2-8A14-EE69-31CD-574BA13091B4}"/>
              </a:ext>
            </a:extLst>
          </p:cNvPr>
          <p:cNvSpPr txBox="1"/>
          <p:nvPr/>
        </p:nvSpPr>
        <p:spPr>
          <a:xfrm>
            <a:off x="447675" y="333374"/>
            <a:ext cx="52101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accent5">
                    <a:lumMod val="50000"/>
                  </a:schemeClr>
                </a:solidFill>
                <a:latin typeface="Calibri"/>
                <a:cs typeface="Calibri Light"/>
              </a:rPr>
              <a:t>Minimum </a:t>
            </a:r>
            <a:r>
              <a:rPr lang="en-US" sz="3200" b="1" err="1">
                <a:solidFill>
                  <a:schemeClr val="accent5">
                    <a:lumMod val="50000"/>
                  </a:schemeClr>
                </a:solidFill>
                <a:latin typeface="Calibri"/>
                <a:cs typeface="Calibri Light"/>
              </a:rPr>
              <a:t>AICc</a:t>
            </a:r>
            <a:r>
              <a:rPr lang="en-US" sz="3200" b="1">
                <a:solidFill>
                  <a:schemeClr val="accent5">
                    <a:lumMod val="50000"/>
                  </a:schemeClr>
                </a:solidFill>
                <a:latin typeface="Calibri"/>
                <a:cs typeface="Calibri Light"/>
              </a:rPr>
              <a:t> Stopping Rule</a:t>
            </a:r>
            <a:endParaRPr lang="en-US" sz="3200" b="1" err="1">
              <a:solidFill>
                <a:schemeClr val="accent5">
                  <a:lumMod val="50000"/>
                </a:schemeClr>
              </a:solidFill>
              <a:latin typeface="Calibri"/>
            </a:endParaRPr>
          </a:p>
        </p:txBody>
      </p:sp>
      <p:sp>
        <p:nvSpPr>
          <p:cNvPr id="3" name="TextBox 2">
            <a:extLst>
              <a:ext uri="{FF2B5EF4-FFF2-40B4-BE49-F238E27FC236}">
                <a16:creationId xmlns:a16="http://schemas.microsoft.com/office/drawing/2014/main" id="{494578D1-22C5-D5A9-D2A7-84C1A2ADEEEB}"/>
              </a:ext>
            </a:extLst>
          </p:cNvPr>
          <p:cNvSpPr txBox="1"/>
          <p:nvPr/>
        </p:nvSpPr>
        <p:spPr>
          <a:xfrm>
            <a:off x="723900" y="5638800"/>
            <a:ext cx="70961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5">
                    <a:lumMod val="50000"/>
                  </a:schemeClr>
                </a:solidFill>
                <a:cs typeface="Calibri Light"/>
              </a:rPr>
              <a:t>Using the Minimum </a:t>
            </a:r>
            <a:r>
              <a:rPr lang="en-US" sz="2000" err="1">
                <a:solidFill>
                  <a:schemeClr val="accent5">
                    <a:lumMod val="50000"/>
                  </a:schemeClr>
                </a:solidFill>
                <a:cs typeface="Calibri Light"/>
              </a:rPr>
              <a:t>AICc</a:t>
            </a:r>
            <a:r>
              <a:rPr lang="en-US" sz="2000">
                <a:solidFill>
                  <a:schemeClr val="accent5">
                    <a:lumMod val="50000"/>
                  </a:schemeClr>
                </a:solidFill>
                <a:cs typeface="Calibri Light"/>
              </a:rPr>
              <a:t> Stopping Rule, we obtained the same results as with using Minimum BIC as shown above in slide 9</a:t>
            </a:r>
            <a:endParaRPr lang="en-US" sz="2000">
              <a:solidFill>
                <a:schemeClr val="accent5">
                  <a:lumMod val="50000"/>
                </a:schemeClr>
              </a:solidFill>
            </a:endParaRPr>
          </a:p>
        </p:txBody>
      </p:sp>
    </p:spTree>
    <p:extLst>
      <p:ext uri="{BB962C8B-B14F-4D97-AF65-F5344CB8AC3E}">
        <p14:creationId xmlns:p14="http://schemas.microsoft.com/office/powerpoint/2010/main" val="221538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35617-7665-E0C2-7AEB-1B5714CF872A}"/>
              </a:ext>
            </a:extLst>
          </p:cNvPr>
          <p:cNvSpPr>
            <a:spLocks noGrp="1"/>
          </p:cNvSpPr>
          <p:nvPr>
            <p:ph type="title"/>
          </p:nvPr>
        </p:nvSpPr>
        <p:spPr>
          <a:xfrm>
            <a:off x="323849" y="936711"/>
            <a:ext cx="3645490" cy="4984578"/>
          </a:xfrm>
        </p:spPr>
        <p:txBody>
          <a:bodyPr>
            <a:normAutofit/>
          </a:bodyPr>
          <a:lstStyle/>
          <a:p>
            <a:r>
              <a:rPr lang="en-US" sz="3200" b="1" spc="0">
                <a:solidFill>
                  <a:schemeClr val="accent5">
                    <a:lumMod val="40000"/>
                    <a:lumOff val="60000"/>
                  </a:schemeClr>
                </a:solidFill>
                <a:latin typeface="Calibri"/>
                <a:cs typeface="Calibri Light"/>
              </a:rPr>
              <a:t>Model Distributions</a:t>
            </a:r>
            <a:endParaRPr lang="en-US" sz="3200" b="1">
              <a:solidFill>
                <a:schemeClr val="accent5">
                  <a:lumMod val="40000"/>
                  <a:lumOff val="60000"/>
                </a:schemeClr>
              </a:solidFill>
              <a:latin typeface="Calibri"/>
            </a:endParaRPr>
          </a:p>
        </p:txBody>
      </p:sp>
      <p:pic>
        <p:nvPicPr>
          <p:cNvPr id="7" name="Content Placeholder 3" descr="A screenshot of a graph&#10;&#10;Description automatically generated">
            <a:extLst>
              <a:ext uri="{FF2B5EF4-FFF2-40B4-BE49-F238E27FC236}">
                <a16:creationId xmlns:a16="http://schemas.microsoft.com/office/drawing/2014/main" id="{3C3F6D48-A1FE-8393-2DE5-F86F28EFF3A2}"/>
              </a:ext>
            </a:extLst>
          </p:cNvPr>
          <p:cNvPicPr>
            <a:picLocks noGrp="1" noChangeAspect="1"/>
          </p:cNvPicPr>
          <p:nvPr>
            <p:ph idx="1"/>
          </p:nvPr>
        </p:nvPicPr>
        <p:blipFill>
          <a:blip r:embed="rId3"/>
          <a:stretch>
            <a:fillRect/>
          </a:stretch>
        </p:blipFill>
        <p:spPr>
          <a:xfrm>
            <a:off x="4796351" y="934065"/>
            <a:ext cx="3923653" cy="5585271"/>
          </a:xfrm>
          <a:prstGeom prst="rect">
            <a:avLst/>
          </a:prstGeom>
        </p:spPr>
      </p:pic>
      <p:sp>
        <p:nvSpPr>
          <p:cNvPr id="4" name="TextBox 3">
            <a:extLst>
              <a:ext uri="{FF2B5EF4-FFF2-40B4-BE49-F238E27FC236}">
                <a16:creationId xmlns:a16="http://schemas.microsoft.com/office/drawing/2014/main" id="{03898771-CFE2-50F4-1969-D23F8CAC73A3}"/>
              </a:ext>
            </a:extLst>
          </p:cNvPr>
          <p:cNvSpPr txBox="1"/>
          <p:nvPr/>
        </p:nvSpPr>
        <p:spPr>
          <a:xfrm>
            <a:off x="4660900" y="150283"/>
            <a:ext cx="391477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accent5">
                    <a:lumMod val="50000"/>
                  </a:schemeClr>
                </a:solidFill>
                <a:latin typeface="Calibri"/>
                <a:cs typeface="Calibri Light"/>
              </a:rPr>
              <a:t>Normal Quantile Plot</a:t>
            </a:r>
            <a:endParaRPr lang="en-US" sz="2600" b="1">
              <a:solidFill>
                <a:schemeClr val="accent5">
                  <a:lumMod val="50000"/>
                </a:schemeClr>
              </a:solidFill>
              <a:latin typeface="Calibri"/>
              <a:cs typeface="Calibri"/>
            </a:endParaRPr>
          </a:p>
        </p:txBody>
      </p:sp>
      <p:sp>
        <p:nvSpPr>
          <p:cNvPr id="5" name="TextBox 4">
            <a:extLst>
              <a:ext uri="{FF2B5EF4-FFF2-40B4-BE49-F238E27FC236}">
                <a16:creationId xmlns:a16="http://schemas.microsoft.com/office/drawing/2014/main" id="{136A923B-E5BA-563C-1791-EE22A7105C0D}"/>
              </a:ext>
            </a:extLst>
          </p:cNvPr>
          <p:cNvSpPr txBox="1"/>
          <p:nvPr/>
        </p:nvSpPr>
        <p:spPr>
          <a:xfrm>
            <a:off x="8991600" y="3428999"/>
            <a:ext cx="311467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5">
                    <a:lumMod val="50000"/>
                  </a:schemeClr>
                </a:solidFill>
                <a:cs typeface="Calibri Light"/>
              </a:rPr>
              <a:t>Residuals are within the two-confidence interval red colored lines. Thus, the assumption of normality is satisfied.</a:t>
            </a:r>
          </a:p>
        </p:txBody>
      </p:sp>
    </p:spTree>
    <p:extLst>
      <p:ext uri="{BB962C8B-B14F-4D97-AF65-F5344CB8AC3E}">
        <p14:creationId xmlns:p14="http://schemas.microsoft.com/office/powerpoint/2010/main" val="1462980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35617-7665-E0C2-7AEB-1B5714CF872A}"/>
              </a:ext>
            </a:extLst>
          </p:cNvPr>
          <p:cNvSpPr>
            <a:spLocks noGrp="1"/>
          </p:cNvSpPr>
          <p:nvPr>
            <p:ph type="title"/>
          </p:nvPr>
        </p:nvSpPr>
        <p:spPr>
          <a:xfrm>
            <a:off x="133349" y="1079586"/>
            <a:ext cx="3932298" cy="4232103"/>
          </a:xfrm>
        </p:spPr>
        <p:txBody>
          <a:bodyPr>
            <a:normAutofit/>
          </a:bodyPr>
          <a:lstStyle/>
          <a:p>
            <a:r>
              <a:rPr lang="en-US" sz="3200" b="1" spc="0">
                <a:solidFill>
                  <a:schemeClr val="accent5">
                    <a:lumMod val="40000"/>
                    <a:lumOff val="60000"/>
                  </a:schemeClr>
                </a:solidFill>
                <a:latin typeface="Calibri"/>
                <a:cs typeface="Calibri Light"/>
              </a:rPr>
              <a:t>Prediction Expression Formula </a:t>
            </a:r>
            <a:endParaRPr lang="en-US" sz="3000" b="1" spc="0">
              <a:solidFill>
                <a:schemeClr val="accent5">
                  <a:lumMod val="40000"/>
                  <a:lumOff val="60000"/>
                </a:schemeClr>
              </a:solidFill>
              <a:latin typeface="Calibri"/>
              <a:cs typeface="Calibri Light"/>
            </a:endParaRPr>
          </a:p>
        </p:txBody>
      </p:sp>
      <p:pic>
        <p:nvPicPr>
          <p:cNvPr id="6" name="Content Placeholder 3">
            <a:extLst>
              <a:ext uri="{FF2B5EF4-FFF2-40B4-BE49-F238E27FC236}">
                <a16:creationId xmlns:a16="http://schemas.microsoft.com/office/drawing/2014/main" id="{E041A5F7-FEB5-DE8D-7E4D-2272C205DDB4}"/>
              </a:ext>
            </a:extLst>
          </p:cNvPr>
          <p:cNvPicPr>
            <a:picLocks noGrp="1" noChangeAspect="1"/>
          </p:cNvPicPr>
          <p:nvPr>
            <p:ph idx="1"/>
          </p:nvPr>
        </p:nvPicPr>
        <p:blipFill>
          <a:blip r:embed="rId3"/>
          <a:stretch>
            <a:fillRect/>
          </a:stretch>
        </p:blipFill>
        <p:spPr>
          <a:xfrm>
            <a:off x="4846965" y="941205"/>
            <a:ext cx="6915663" cy="4979277"/>
          </a:xfrm>
          <a:prstGeom prst="rect">
            <a:avLst/>
          </a:prstGeom>
        </p:spPr>
      </p:pic>
      <p:sp>
        <p:nvSpPr>
          <p:cNvPr id="3" name="TextBox 2">
            <a:extLst>
              <a:ext uri="{FF2B5EF4-FFF2-40B4-BE49-F238E27FC236}">
                <a16:creationId xmlns:a16="http://schemas.microsoft.com/office/drawing/2014/main" id="{12673460-268D-F46F-5AF7-820EF94B888D}"/>
              </a:ext>
            </a:extLst>
          </p:cNvPr>
          <p:cNvSpPr txBox="1"/>
          <p:nvPr/>
        </p:nvSpPr>
        <p:spPr>
          <a:xfrm>
            <a:off x="4848225" y="6162675"/>
            <a:ext cx="533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5">
                    <a:lumMod val="50000"/>
                  </a:schemeClr>
                </a:solidFill>
                <a:latin typeface="Calibri"/>
                <a:cs typeface="Calibri"/>
              </a:rPr>
              <a:t>Prediction expression formula applied to the dataset</a:t>
            </a:r>
            <a:endParaRPr lang="en-US">
              <a:solidFill>
                <a:schemeClr val="accent5">
                  <a:lumMod val="50000"/>
                </a:schemeClr>
              </a:solidFill>
              <a:latin typeface="Calibri"/>
              <a:cs typeface="Calibri Light"/>
            </a:endParaRPr>
          </a:p>
        </p:txBody>
      </p:sp>
    </p:spTree>
    <p:extLst>
      <p:ext uri="{BB962C8B-B14F-4D97-AF65-F5344CB8AC3E}">
        <p14:creationId xmlns:p14="http://schemas.microsoft.com/office/powerpoint/2010/main" val="90763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6DC5-77F1-97B3-AD54-24A7BE740DA7}"/>
              </a:ext>
            </a:extLst>
          </p:cNvPr>
          <p:cNvSpPr>
            <a:spLocks noGrp="1"/>
          </p:cNvSpPr>
          <p:nvPr>
            <p:ph type="title"/>
          </p:nvPr>
        </p:nvSpPr>
        <p:spPr>
          <a:xfrm>
            <a:off x="838200" y="557189"/>
            <a:ext cx="3374136" cy="5567891"/>
          </a:xfrm>
        </p:spPr>
        <p:txBody>
          <a:bodyPr>
            <a:normAutofit/>
          </a:bodyPr>
          <a:lstStyle/>
          <a:p>
            <a:r>
              <a:rPr lang="en-US" sz="3200" b="1">
                <a:solidFill>
                  <a:schemeClr val="accent5">
                    <a:lumMod val="50000"/>
                  </a:schemeClr>
                </a:solidFill>
                <a:latin typeface="Calibri"/>
                <a:ea typeface="Calibri"/>
                <a:cs typeface="Calibri"/>
              </a:rPr>
              <a:t>Table of Content</a:t>
            </a:r>
          </a:p>
        </p:txBody>
      </p:sp>
      <p:graphicFrame>
        <p:nvGraphicFramePr>
          <p:cNvPr id="7" name="Content Placeholder 2">
            <a:extLst>
              <a:ext uri="{FF2B5EF4-FFF2-40B4-BE49-F238E27FC236}">
                <a16:creationId xmlns:a16="http://schemas.microsoft.com/office/drawing/2014/main" id="{564FBB48-9A58-5EB6-5E07-386C8E26FB09}"/>
              </a:ext>
            </a:extLst>
          </p:cNvPr>
          <p:cNvGraphicFramePr>
            <a:graphicFrameLocks noGrp="1"/>
          </p:cNvGraphicFramePr>
          <p:nvPr>
            <p:ph idx="1"/>
            <p:extLst>
              <p:ext uri="{D42A27DB-BD31-4B8C-83A1-F6EECF244321}">
                <p14:modId xmlns:p14="http://schemas.microsoft.com/office/powerpoint/2010/main" val="230197847"/>
              </p:ext>
            </p:extLst>
          </p:nvPr>
        </p:nvGraphicFramePr>
        <p:xfrm>
          <a:off x="5262541" y="1096642"/>
          <a:ext cx="5438140" cy="4816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664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5">
              <a:lumMod val="50000"/>
            </a:schemeClr>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7DAA4-61B2-E07D-BB99-B1BE33CC86C4}"/>
              </a:ext>
            </a:extLst>
          </p:cNvPr>
          <p:cNvSpPr>
            <a:spLocks noGrp="1"/>
          </p:cNvSpPr>
          <p:nvPr>
            <p:ph type="title"/>
          </p:nvPr>
        </p:nvSpPr>
        <p:spPr>
          <a:xfrm>
            <a:off x="1071846" y="1059736"/>
            <a:ext cx="10040233" cy="1228130"/>
          </a:xfrm>
        </p:spPr>
        <p:txBody>
          <a:bodyPr>
            <a:normAutofit/>
          </a:bodyPr>
          <a:lstStyle/>
          <a:p>
            <a:r>
              <a:rPr lang="en-US" sz="3200" b="1">
                <a:solidFill>
                  <a:schemeClr val="accent5">
                    <a:lumMod val="40000"/>
                    <a:lumOff val="60000"/>
                  </a:schemeClr>
                </a:solidFill>
                <a:latin typeface="Calibri"/>
                <a:ea typeface="Calibri"/>
                <a:cs typeface="Calibri"/>
              </a:rPr>
              <a:t>References</a:t>
            </a:r>
            <a:endParaRPr lang="en-US" sz="3200">
              <a:solidFill>
                <a:schemeClr val="accent5">
                  <a:lumMod val="40000"/>
                  <a:lumOff val="60000"/>
                </a:schemeClr>
              </a:solidFill>
            </a:endParaRPr>
          </a:p>
        </p:txBody>
      </p:sp>
      <p:sp>
        <p:nvSpPr>
          <p:cNvPr id="3" name="Content Placeholder 2">
            <a:extLst>
              <a:ext uri="{FF2B5EF4-FFF2-40B4-BE49-F238E27FC236}">
                <a16:creationId xmlns:a16="http://schemas.microsoft.com/office/drawing/2014/main" id="{9EE22038-D615-37ED-5EF9-ECA7CA03AED9}"/>
              </a:ext>
            </a:extLst>
          </p:cNvPr>
          <p:cNvSpPr>
            <a:spLocks noGrp="1"/>
          </p:cNvSpPr>
          <p:nvPr>
            <p:ph idx="1"/>
          </p:nvPr>
        </p:nvSpPr>
        <p:spPr>
          <a:xfrm>
            <a:off x="1071846" y="2973313"/>
            <a:ext cx="10040233" cy="2903099"/>
          </a:xfrm>
        </p:spPr>
        <p:txBody>
          <a:bodyPr vert="horz" lIns="91440" tIns="45720" rIns="91440" bIns="45720" rtlCol="0" anchor="t">
            <a:normAutofit/>
          </a:bodyPr>
          <a:lstStyle/>
          <a:p>
            <a:r>
              <a:rPr lang="en-US" sz="2200">
                <a:ea typeface="+mn-lt"/>
                <a:cs typeface="+mn-lt"/>
              </a:rPr>
              <a:t>Grayson, Jim, Gardner, Sam, and Stephens, Mia. 2015. </a:t>
            </a:r>
            <a:r>
              <a:rPr lang="en-US" sz="2200" i="1">
                <a:ea typeface="+mn-lt"/>
                <a:cs typeface="+mn-lt"/>
              </a:rPr>
              <a:t>Building Better Models with JMP Pro</a:t>
            </a:r>
            <a:r>
              <a:rPr lang="en-US" sz="2200">
                <a:ea typeface="+mn-lt"/>
                <a:cs typeface="+mn-lt"/>
              </a:rPr>
              <a:t>. Cary, NC: SAS Institute Inc.</a:t>
            </a:r>
            <a:endParaRPr lang="en-US" sz="2200">
              <a:ea typeface="Calibri Light"/>
              <a:cs typeface="Calibri Light"/>
            </a:endParaRPr>
          </a:p>
          <a:p>
            <a:endParaRPr lang="en-US">
              <a:ea typeface="Calibri Light"/>
              <a:cs typeface="Calibri Light"/>
            </a:endParaRPr>
          </a:p>
        </p:txBody>
      </p:sp>
    </p:spTree>
    <p:extLst>
      <p:ext uri="{BB962C8B-B14F-4D97-AF65-F5344CB8AC3E}">
        <p14:creationId xmlns:p14="http://schemas.microsoft.com/office/powerpoint/2010/main" val="49174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28C5-1904-D77C-107E-CA6782A55244}"/>
              </a:ext>
            </a:extLst>
          </p:cNvPr>
          <p:cNvSpPr>
            <a:spLocks noGrp="1"/>
          </p:cNvSpPr>
          <p:nvPr>
            <p:ph type="title"/>
          </p:nvPr>
        </p:nvSpPr>
        <p:spPr>
          <a:xfrm>
            <a:off x="963217" y="1993378"/>
            <a:ext cx="3321534" cy="2639103"/>
          </a:xfrm>
        </p:spPr>
        <p:txBody>
          <a:bodyPr anchor="ctr">
            <a:normAutofit/>
          </a:bodyPr>
          <a:lstStyle/>
          <a:p>
            <a:r>
              <a:rPr lang="en-US" sz="3200" b="1">
                <a:solidFill>
                  <a:schemeClr val="accent5">
                    <a:lumMod val="50000"/>
                  </a:schemeClr>
                </a:solidFill>
                <a:latin typeface="Calibri"/>
                <a:ea typeface="Calibri"/>
                <a:cs typeface="Calibri"/>
              </a:rPr>
              <a:t>Executive summary</a:t>
            </a:r>
          </a:p>
        </p:txBody>
      </p:sp>
      <p:sp>
        <p:nvSpPr>
          <p:cNvPr id="8" name="Rectangle: Rounded Corners 7">
            <a:extLst>
              <a:ext uri="{FF2B5EF4-FFF2-40B4-BE49-F238E27FC236}">
                <a16:creationId xmlns:a16="http://schemas.microsoft.com/office/drawing/2014/main" id="{828D5EAA-C825-4040-5AB2-7344718B667E}"/>
              </a:ext>
            </a:extLst>
          </p:cNvPr>
          <p:cNvSpPr/>
          <p:nvPr/>
        </p:nvSpPr>
        <p:spPr>
          <a:xfrm>
            <a:off x="5786845" y="1174890"/>
            <a:ext cx="4571999" cy="538016"/>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cs typeface="Calibri Light"/>
              </a:rPr>
              <a:t>Market Dynamics and Competition</a:t>
            </a:r>
            <a:endParaRPr lang="en-US" sz="2200">
              <a:solidFill>
                <a:schemeClr val="accent5">
                  <a:lumMod val="50000"/>
                </a:schemeClr>
              </a:solidFill>
            </a:endParaRPr>
          </a:p>
        </p:txBody>
      </p:sp>
      <p:sp>
        <p:nvSpPr>
          <p:cNvPr id="10" name="Rectangle: Rounded Corners 9">
            <a:extLst>
              <a:ext uri="{FF2B5EF4-FFF2-40B4-BE49-F238E27FC236}">
                <a16:creationId xmlns:a16="http://schemas.microsoft.com/office/drawing/2014/main" id="{F20190A6-8A9E-E771-12AC-9636FBF2B096}"/>
              </a:ext>
            </a:extLst>
          </p:cNvPr>
          <p:cNvSpPr/>
          <p:nvPr/>
        </p:nvSpPr>
        <p:spPr>
          <a:xfrm>
            <a:off x="5787435" y="1835237"/>
            <a:ext cx="4571999" cy="538016"/>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cs typeface="Calibri Light"/>
              </a:rPr>
              <a:t>Understanding Influential Factors</a:t>
            </a:r>
            <a:endParaRPr lang="en-US" sz="2200">
              <a:solidFill>
                <a:schemeClr val="accent5">
                  <a:lumMod val="50000"/>
                </a:schemeClr>
              </a:solidFill>
            </a:endParaRPr>
          </a:p>
        </p:txBody>
      </p:sp>
      <p:sp>
        <p:nvSpPr>
          <p:cNvPr id="12" name="Rectangle: Rounded Corners 11">
            <a:extLst>
              <a:ext uri="{FF2B5EF4-FFF2-40B4-BE49-F238E27FC236}">
                <a16:creationId xmlns:a16="http://schemas.microsoft.com/office/drawing/2014/main" id="{6BE1B3ED-A8DE-5D6C-C915-C99F3A474C92}"/>
              </a:ext>
            </a:extLst>
          </p:cNvPr>
          <p:cNvSpPr/>
          <p:nvPr/>
        </p:nvSpPr>
        <p:spPr>
          <a:xfrm>
            <a:off x="5789934" y="2541301"/>
            <a:ext cx="4571999" cy="538016"/>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cs typeface="Calibri Light"/>
              </a:rPr>
              <a:t>Development of Predictive Model</a:t>
            </a:r>
            <a:endParaRPr lang="en-US" sz="2200">
              <a:solidFill>
                <a:schemeClr val="accent5">
                  <a:lumMod val="50000"/>
                </a:schemeClr>
              </a:solidFill>
            </a:endParaRPr>
          </a:p>
        </p:txBody>
      </p:sp>
      <p:sp>
        <p:nvSpPr>
          <p:cNvPr id="14" name="Rectangle: Rounded Corners 13">
            <a:extLst>
              <a:ext uri="{FF2B5EF4-FFF2-40B4-BE49-F238E27FC236}">
                <a16:creationId xmlns:a16="http://schemas.microsoft.com/office/drawing/2014/main" id="{FE7A77F2-0676-8D61-B705-5E6315E57652}"/>
              </a:ext>
            </a:extLst>
          </p:cNvPr>
          <p:cNvSpPr/>
          <p:nvPr/>
        </p:nvSpPr>
        <p:spPr>
          <a:xfrm>
            <a:off x="5801958" y="4210518"/>
            <a:ext cx="4569916" cy="52743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ea typeface="Calibri Light"/>
                <a:cs typeface="Calibri Light"/>
              </a:rPr>
              <a:t>Importance of Analytics</a:t>
            </a:r>
            <a:endParaRPr lang="en-US" sz="2200">
              <a:solidFill>
                <a:schemeClr val="accent5">
                  <a:lumMod val="50000"/>
                </a:schemeClr>
              </a:solidFill>
            </a:endParaRPr>
          </a:p>
        </p:txBody>
      </p:sp>
      <p:sp>
        <p:nvSpPr>
          <p:cNvPr id="16" name="Rectangle: Rounded Corners 15">
            <a:extLst>
              <a:ext uri="{FF2B5EF4-FFF2-40B4-BE49-F238E27FC236}">
                <a16:creationId xmlns:a16="http://schemas.microsoft.com/office/drawing/2014/main" id="{54C6EBE0-A9E8-E417-4999-365C6D6A379D}"/>
              </a:ext>
            </a:extLst>
          </p:cNvPr>
          <p:cNvSpPr/>
          <p:nvPr/>
        </p:nvSpPr>
        <p:spPr>
          <a:xfrm>
            <a:off x="5793022" y="4914674"/>
            <a:ext cx="4569917" cy="524657"/>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ea typeface="Calibri Light"/>
                <a:cs typeface="Calibri Light"/>
              </a:rPr>
              <a:t>Benefits of Multiple Linear Regression</a:t>
            </a:r>
            <a:endParaRPr lang="en-US" sz="2200">
              <a:solidFill>
                <a:schemeClr val="accent5">
                  <a:lumMod val="50000"/>
                </a:schemeClr>
              </a:solidFill>
            </a:endParaRPr>
          </a:p>
        </p:txBody>
      </p:sp>
      <p:sp>
        <p:nvSpPr>
          <p:cNvPr id="18" name="Rectangle: Rounded Corners 17">
            <a:extLst>
              <a:ext uri="{FF2B5EF4-FFF2-40B4-BE49-F238E27FC236}">
                <a16:creationId xmlns:a16="http://schemas.microsoft.com/office/drawing/2014/main" id="{29FEA418-B10B-5C0D-226D-6D41A1FCBF29}"/>
              </a:ext>
            </a:extLst>
          </p:cNvPr>
          <p:cNvSpPr/>
          <p:nvPr/>
        </p:nvSpPr>
        <p:spPr>
          <a:xfrm>
            <a:off x="5785995" y="5636597"/>
            <a:ext cx="4569917" cy="57462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ea typeface="Calibri Light"/>
                <a:cs typeface="Calibri Light"/>
              </a:rPr>
              <a:t> Role of Visual Analysis</a:t>
            </a:r>
            <a:endParaRPr lang="en-US" sz="2200">
              <a:solidFill>
                <a:schemeClr val="accent5">
                  <a:lumMod val="50000"/>
                </a:schemeClr>
              </a:solidFill>
            </a:endParaRPr>
          </a:p>
        </p:txBody>
      </p:sp>
      <p:sp>
        <p:nvSpPr>
          <p:cNvPr id="5" name="TextBox 4">
            <a:extLst>
              <a:ext uri="{FF2B5EF4-FFF2-40B4-BE49-F238E27FC236}">
                <a16:creationId xmlns:a16="http://schemas.microsoft.com/office/drawing/2014/main" id="{653C62A4-23D5-C93D-8633-700523685E10}"/>
              </a:ext>
            </a:extLst>
          </p:cNvPr>
          <p:cNvSpPr txBox="1"/>
          <p:nvPr/>
        </p:nvSpPr>
        <p:spPr>
          <a:xfrm>
            <a:off x="5605870" y="3428775"/>
            <a:ext cx="3430249"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accent5">
                    <a:lumMod val="50000"/>
                  </a:schemeClr>
                </a:solidFill>
                <a:latin typeface="Calibri"/>
                <a:cs typeface="Calibri"/>
              </a:rPr>
              <a:t>Report’s Key Points</a:t>
            </a:r>
            <a:endParaRPr lang="en-US" sz="2600">
              <a:solidFill>
                <a:schemeClr val="accent5">
                  <a:lumMod val="50000"/>
                </a:schemeClr>
              </a:solidFill>
            </a:endParaRPr>
          </a:p>
        </p:txBody>
      </p:sp>
      <p:sp>
        <p:nvSpPr>
          <p:cNvPr id="7" name="TextBox 6">
            <a:extLst>
              <a:ext uri="{FF2B5EF4-FFF2-40B4-BE49-F238E27FC236}">
                <a16:creationId xmlns:a16="http://schemas.microsoft.com/office/drawing/2014/main" id="{6E95A369-AC5A-CB9D-C0DD-1C296A9BBC4C}"/>
              </a:ext>
            </a:extLst>
          </p:cNvPr>
          <p:cNvSpPr txBox="1"/>
          <p:nvPr/>
        </p:nvSpPr>
        <p:spPr>
          <a:xfrm>
            <a:off x="5609166" y="587375"/>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accent5">
                    <a:lumMod val="50000"/>
                  </a:schemeClr>
                </a:solidFill>
                <a:latin typeface="Calibri"/>
                <a:cs typeface="Calibri"/>
              </a:rPr>
              <a:t>Business Problem </a:t>
            </a:r>
            <a:endParaRPr lang="en-US">
              <a:solidFill>
                <a:schemeClr val="accent5">
                  <a:lumMod val="50000"/>
                </a:schemeClr>
              </a:solidFill>
            </a:endParaRPr>
          </a:p>
        </p:txBody>
      </p:sp>
    </p:spTree>
    <p:extLst>
      <p:ext uri="{BB962C8B-B14F-4D97-AF65-F5344CB8AC3E}">
        <p14:creationId xmlns:p14="http://schemas.microsoft.com/office/powerpoint/2010/main" val="3913206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28C5-1904-D77C-107E-CA6782A55244}"/>
              </a:ext>
            </a:extLst>
          </p:cNvPr>
          <p:cNvSpPr>
            <a:spLocks noGrp="1"/>
          </p:cNvSpPr>
          <p:nvPr>
            <p:ph type="title"/>
          </p:nvPr>
        </p:nvSpPr>
        <p:spPr>
          <a:xfrm>
            <a:off x="992537" y="2229854"/>
            <a:ext cx="3380696" cy="3024615"/>
          </a:xfrm>
        </p:spPr>
        <p:txBody>
          <a:bodyPr anchor="ctr">
            <a:normAutofit/>
          </a:bodyPr>
          <a:lstStyle/>
          <a:p>
            <a:pPr algn="ctr"/>
            <a:r>
              <a:rPr lang="en-US" sz="3200" b="1">
                <a:solidFill>
                  <a:schemeClr val="accent5">
                    <a:lumMod val="50000"/>
                  </a:schemeClr>
                </a:solidFill>
                <a:latin typeface="Calibri"/>
                <a:ea typeface="Calibri"/>
                <a:cs typeface="Calibri"/>
              </a:rPr>
              <a:t>Executive summary </a:t>
            </a:r>
            <a:br>
              <a:rPr lang="en-US" sz="3200" b="1">
                <a:solidFill>
                  <a:schemeClr val="accent5">
                    <a:lumMod val="50000"/>
                  </a:schemeClr>
                </a:solidFill>
                <a:latin typeface="Calibri"/>
                <a:ea typeface="Calibri"/>
                <a:cs typeface="Calibri"/>
              </a:rPr>
            </a:br>
            <a:r>
              <a:rPr lang="en-US" sz="2000" b="1">
                <a:solidFill>
                  <a:schemeClr val="accent5">
                    <a:lumMod val="50000"/>
                  </a:schemeClr>
                </a:solidFill>
                <a:latin typeface="Calibri"/>
                <a:ea typeface="Calibri"/>
                <a:cs typeface="Calibri"/>
              </a:rPr>
              <a:t>(continued)</a:t>
            </a:r>
            <a:endParaRPr lang="en-US"/>
          </a:p>
        </p:txBody>
      </p:sp>
      <p:graphicFrame>
        <p:nvGraphicFramePr>
          <p:cNvPr id="8" name="Content Placeholder 2">
            <a:extLst>
              <a:ext uri="{FF2B5EF4-FFF2-40B4-BE49-F238E27FC236}">
                <a16:creationId xmlns:a16="http://schemas.microsoft.com/office/drawing/2014/main" id="{ACA78929-3E37-74FF-C1A0-BA0BF9FB1532}"/>
              </a:ext>
            </a:extLst>
          </p:cNvPr>
          <p:cNvGraphicFramePr>
            <a:graphicFrameLocks noGrp="1"/>
          </p:cNvGraphicFramePr>
          <p:nvPr>
            <p:ph idx="1"/>
            <p:extLst>
              <p:ext uri="{D42A27DB-BD31-4B8C-83A1-F6EECF244321}">
                <p14:modId xmlns:p14="http://schemas.microsoft.com/office/powerpoint/2010/main" val="3714681890"/>
              </p:ext>
            </p:extLst>
          </p:nvPr>
        </p:nvGraphicFramePr>
        <p:xfrm>
          <a:off x="5616998" y="1717613"/>
          <a:ext cx="5701678" cy="4064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TextBox 41">
            <a:extLst>
              <a:ext uri="{FF2B5EF4-FFF2-40B4-BE49-F238E27FC236}">
                <a16:creationId xmlns:a16="http://schemas.microsoft.com/office/drawing/2014/main" id="{D3F9DC04-8CA3-41E0-7963-F675800AB45D}"/>
              </a:ext>
            </a:extLst>
          </p:cNvPr>
          <p:cNvSpPr txBox="1"/>
          <p:nvPr/>
        </p:nvSpPr>
        <p:spPr>
          <a:xfrm>
            <a:off x="5614123" y="834603"/>
            <a:ext cx="4279691"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accent5">
                    <a:lumMod val="50000"/>
                  </a:schemeClr>
                </a:solidFill>
                <a:latin typeface="Calibri"/>
                <a:ea typeface="Calibri Light"/>
                <a:cs typeface="Calibri Light"/>
              </a:rPr>
              <a:t>Proposed Solution</a:t>
            </a:r>
          </a:p>
        </p:txBody>
      </p:sp>
    </p:spTree>
    <p:extLst>
      <p:ext uri="{BB962C8B-B14F-4D97-AF65-F5344CB8AC3E}">
        <p14:creationId xmlns:p14="http://schemas.microsoft.com/office/powerpoint/2010/main" val="427806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9135-529C-E590-327A-F106DF8C2408}"/>
              </a:ext>
            </a:extLst>
          </p:cNvPr>
          <p:cNvSpPr>
            <a:spLocks noGrp="1"/>
          </p:cNvSpPr>
          <p:nvPr>
            <p:ph type="title"/>
          </p:nvPr>
        </p:nvSpPr>
        <p:spPr>
          <a:xfrm>
            <a:off x="4870626" y="935335"/>
            <a:ext cx="5754896" cy="1286569"/>
          </a:xfrm>
        </p:spPr>
        <p:txBody>
          <a:bodyPr vert="horz" lIns="91440" tIns="45720" rIns="91440" bIns="45720" rtlCol="0" anchor="b">
            <a:normAutofit/>
          </a:bodyPr>
          <a:lstStyle/>
          <a:p>
            <a:r>
              <a:rPr lang="en-US" sz="3200" b="1" kern="1200">
                <a:solidFill>
                  <a:schemeClr val="accent5">
                    <a:lumMod val="50000"/>
                  </a:schemeClr>
                </a:solidFill>
                <a:latin typeface="Calibri"/>
                <a:cs typeface="Calibri"/>
              </a:rPr>
              <a:t>Introduction</a:t>
            </a:r>
            <a:r>
              <a:rPr lang="en-US" sz="3200" b="1">
                <a:solidFill>
                  <a:schemeClr val="accent5">
                    <a:lumMod val="50000"/>
                  </a:schemeClr>
                </a:solidFill>
                <a:latin typeface="Calibri"/>
                <a:cs typeface="Calibri"/>
              </a:rPr>
              <a:t> </a:t>
            </a:r>
            <a:r>
              <a:rPr lang="en-US" sz="3200" b="1" kern="1200">
                <a:solidFill>
                  <a:schemeClr val="accent5">
                    <a:lumMod val="50000"/>
                  </a:schemeClr>
                </a:solidFill>
                <a:latin typeface="Calibri"/>
                <a:cs typeface="Calibri"/>
              </a:rPr>
              <a:t> - Problem Importance</a:t>
            </a:r>
          </a:p>
          <a:p>
            <a:endParaRPr lang="en-US" sz="4000" kern="1200">
              <a:solidFill>
                <a:schemeClr val="tx1"/>
              </a:solidFill>
              <a:latin typeface="+mj-lt"/>
              <a:ea typeface="+mj-ea"/>
              <a:cs typeface="+mj-cs"/>
            </a:endParaRPr>
          </a:p>
        </p:txBody>
      </p:sp>
      <p:pic>
        <p:nvPicPr>
          <p:cNvPr id="16" name="Graphic 15" descr="Downward trend">
            <a:extLst>
              <a:ext uri="{FF2B5EF4-FFF2-40B4-BE49-F238E27FC236}">
                <a16:creationId xmlns:a16="http://schemas.microsoft.com/office/drawing/2014/main" id="{B8547F7A-3BFC-F976-4055-3CE12FC946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012" y="1929380"/>
            <a:ext cx="3745643" cy="3683202"/>
          </a:xfrm>
          <a:prstGeom prst="rect">
            <a:avLst/>
          </a:prstGeom>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6" name="Rectangle: Rounded Corners 5">
            <a:extLst>
              <a:ext uri="{FF2B5EF4-FFF2-40B4-BE49-F238E27FC236}">
                <a16:creationId xmlns:a16="http://schemas.microsoft.com/office/drawing/2014/main" id="{6D1F3A34-8FF0-35DA-0EB5-D3CB3F6B1261}"/>
              </a:ext>
            </a:extLst>
          </p:cNvPr>
          <p:cNvSpPr/>
          <p:nvPr/>
        </p:nvSpPr>
        <p:spPr>
          <a:xfrm>
            <a:off x="4866807" y="2642710"/>
            <a:ext cx="6503577" cy="66780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ea typeface="Calibri Light"/>
                <a:cs typeface="Calibri Light"/>
              </a:rPr>
              <a:t>Excess inventory causes an increase in carrying costs, and a decrease in profit</a:t>
            </a:r>
            <a:endParaRPr lang="en-US" sz="2200">
              <a:solidFill>
                <a:schemeClr val="accent5">
                  <a:lumMod val="50000"/>
                </a:schemeClr>
              </a:solidFill>
            </a:endParaRPr>
          </a:p>
        </p:txBody>
      </p:sp>
      <p:sp>
        <p:nvSpPr>
          <p:cNvPr id="8" name="Rectangle: Rounded Corners 7">
            <a:extLst>
              <a:ext uri="{FF2B5EF4-FFF2-40B4-BE49-F238E27FC236}">
                <a16:creationId xmlns:a16="http://schemas.microsoft.com/office/drawing/2014/main" id="{B90F6213-25E9-F291-D28D-135FC28CE669}"/>
              </a:ext>
            </a:extLst>
          </p:cNvPr>
          <p:cNvSpPr/>
          <p:nvPr/>
        </p:nvSpPr>
        <p:spPr>
          <a:xfrm>
            <a:off x="4871039" y="3430248"/>
            <a:ext cx="6502762" cy="677334"/>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ea typeface="Calibri Light"/>
                <a:cs typeface="Calibri Light"/>
              </a:rPr>
              <a:t>Inventory shortage means lost sales opportunities and can lead to financial losses</a:t>
            </a:r>
            <a:endParaRPr lang="en-US" sz="2200">
              <a:solidFill>
                <a:schemeClr val="accent5">
                  <a:lumMod val="50000"/>
                </a:schemeClr>
              </a:solidFill>
            </a:endParaRPr>
          </a:p>
        </p:txBody>
      </p:sp>
      <p:sp>
        <p:nvSpPr>
          <p:cNvPr id="9" name="Rectangle: Rounded Corners 8">
            <a:extLst>
              <a:ext uri="{FF2B5EF4-FFF2-40B4-BE49-F238E27FC236}">
                <a16:creationId xmlns:a16="http://schemas.microsoft.com/office/drawing/2014/main" id="{D444C1FF-8747-52A5-BA41-99BB201595B3}"/>
              </a:ext>
            </a:extLst>
          </p:cNvPr>
          <p:cNvSpPr/>
          <p:nvPr/>
        </p:nvSpPr>
        <p:spPr>
          <a:xfrm>
            <a:off x="4871038" y="4259704"/>
            <a:ext cx="6505540" cy="677334"/>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ea typeface="Calibri Light"/>
                <a:cs typeface="Calibri Light"/>
              </a:rPr>
              <a:t>Effective resources allocation helps reduce carrying costs and increase profit</a:t>
            </a:r>
          </a:p>
        </p:txBody>
      </p:sp>
      <p:sp>
        <p:nvSpPr>
          <p:cNvPr id="10" name="Rectangle: Rounded Corners 9">
            <a:extLst>
              <a:ext uri="{FF2B5EF4-FFF2-40B4-BE49-F238E27FC236}">
                <a16:creationId xmlns:a16="http://schemas.microsoft.com/office/drawing/2014/main" id="{CCF91E6D-A61B-A33C-9BE8-DE708BDA608C}"/>
              </a:ext>
            </a:extLst>
          </p:cNvPr>
          <p:cNvSpPr/>
          <p:nvPr/>
        </p:nvSpPr>
        <p:spPr>
          <a:xfrm>
            <a:off x="4866807" y="5031768"/>
            <a:ext cx="6509772" cy="565150"/>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ea typeface="Calibri Light"/>
                <a:cs typeface="Calibri Light"/>
              </a:rPr>
              <a:t>Balancing supply and demand</a:t>
            </a:r>
            <a:endParaRPr lang="en-US" sz="2200">
              <a:solidFill>
                <a:schemeClr val="accent5">
                  <a:lumMod val="50000"/>
                </a:schemeClr>
              </a:solidFill>
            </a:endParaRPr>
          </a:p>
        </p:txBody>
      </p:sp>
    </p:spTree>
    <p:extLst>
      <p:ext uri="{BB962C8B-B14F-4D97-AF65-F5344CB8AC3E}">
        <p14:creationId xmlns:p14="http://schemas.microsoft.com/office/powerpoint/2010/main" val="1029741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9135-529C-E590-327A-F106DF8C2408}"/>
              </a:ext>
            </a:extLst>
          </p:cNvPr>
          <p:cNvSpPr>
            <a:spLocks noGrp="1"/>
          </p:cNvSpPr>
          <p:nvPr>
            <p:ph type="title"/>
          </p:nvPr>
        </p:nvSpPr>
        <p:spPr>
          <a:xfrm>
            <a:off x="838200" y="594470"/>
            <a:ext cx="5406453" cy="1133693"/>
          </a:xfrm>
        </p:spPr>
        <p:txBody>
          <a:bodyPr vert="horz" lIns="91440" tIns="45720" rIns="91440" bIns="45720" rtlCol="0">
            <a:normAutofit/>
          </a:bodyPr>
          <a:lstStyle/>
          <a:p>
            <a:r>
              <a:rPr lang="en-US" sz="3200" b="1" kern="1200">
                <a:solidFill>
                  <a:schemeClr val="accent5">
                    <a:lumMod val="50000"/>
                  </a:schemeClr>
                </a:solidFill>
                <a:latin typeface="Calibri"/>
                <a:ea typeface="Calibri"/>
                <a:cs typeface="Calibri"/>
              </a:rPr>
              <a:t>Problem Solution - Analytics </a:t>
            </a:r>
          </a:p>
        </p:txBody>
      </p:sp>
      <p:graphicFrame>
        <p:nvGraphicFramePr>
          <p:cNvPr id="14" name="TextBox 2">
            <a:extLst>
              <a:ext uri="{FF2B5EF4-FFF2-40B4-BE49-F238E27FC236}">
                <a16:creationId xmlns:a16="http://schemas.microsoft.com/office/drawing/2014/main" id="{7E4E81ED-A1D2-305B-AD4B-C8DFD3855F52}"/>
              </a:ext>
            </a:extLst>
          </p:cNvPr>
          <p:cNvGraphicFramePr/>
          <p:nvPr>
            <p:extLst>
              <p:ext uri="{D42A27DB-BD31-4B8C-83A1-F6EECF244321}">
                <p14:modId xmlns:p14="http://schemas.microsoft.com/office/powerpoint/2010/main" val="26731527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75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0AA1-82CB-075B-C690-B2ABD3559730}"/>
              </a:ext>
            </a:extLst>
          </p:cNvPr>
          <p:cNvSpPr>
            <a:spLocks noGrp="1"/>
          </p:cNvSpPr>
          <p:nvPr>
            <p:ph type="title"/>
          </p:nvPr>
        </p:nvSpPr>
        <p:spPr>
          <a:xfrm>
            <a:off x="852877" y="1074468"/>
            <a:ext cx="1628775" cy="1683181"/>
          </a:xfrm>
        </p:spPr>
        <p:txBody>
          <a:bodyPr/>
          <a:lstStyle/>
          <a:p>
            <a:r>
              <a:rPr lang="en-US" sz="3200" b="1">
                <a:solidFill>
                  <a:schemeClr val="accent5">
                    <a:lumMod val="50000"/>
                  </a:schemeClr>
                </a:solidFill>
                <a:latin typeface="Calibri"/>
                <a:ea typeface="Calibri Light"/>
                <a:cs typeface="Calibri Light"/>
              </a:rPr>
              <a:t>Methods</a:t>
            </a:r>
            <a:endParaRPr lang="en-US" sz="3200" b="1">
              <a:solidFill>
                <a:schemeClr val="accent5">
                  <a:lumMod val="50000"/>
                </a:schemeClr>
              </a:solidFill>
              <a:latin typeface="Calibri"/>
              <a:cs typeface="Calibri"/>
            </a:endParaRPr>
          </a:p>
        </p:txBody>
      </p:sp>
      <p:sp>
        <p:nvSpPr>
          <p:cNvPr id="3" name="Content Placeholder 2">
            <a:extLst>
              <a:ext uri="{FF2B5EF4-FFF2-40B4-BE49-F238E27FC236}">
                <a16:creationId xmlns:a16="http://schemas.microsoft.com/office/drawing/2014/main" id="{25797199-FF65-9866-E029-3C2A428FB3AB}"/>
              </a:ext>
            </a:extLst>
          </p:cNvPr>
          <p:cNvSpPr>
            <a:spLocks noGrp="1"/>
          </p:cNvSpPr>
          <p:nvPr>
            <p:ph idx="1"/>
          </p:nvPr>
        </p:nvSpPr>
        <p:spPr>
          <a:xfrm>
            <a:off x="3592504" y="3768271"/>
            <a:ext cx="2506323" cy="316262"/>
          </a:xfrm>
        </p:spPr>
        <p:txBody>
          <a:bodyPr vert="horz" lIns="91440" tIns="45720" rIns="91440" bIns="45720" rtlCol="0" anchor="t">
            <a:noAutofit/>
          </a:bodyPr>
          <a:lstStyle/>
          <a:p>
            <a:pPr>
              <a:lnSpc>
                <a:spcPct val="90000"/>
              </a:lnSpc>
              <a:spcBef>
                <a:spcPts val="0"/>
              </a:spcBef>
              <a:spcAft>
                <a:spcPts val="600"/>
              </a:spcAft>
            </a:pPr>
            <a:r>
              <a:rPr lang="en-US" sz="2600" b="1">
                <a:solidFill>
                  <a:srgbClr val="7A4A00"/>
                </a:solidFill>
                <a:latin typeface="Calibri"/>
                <a:ea typeface="Calibri Light"/>
                <a:cs typeface="Calibri Light"/>
              </a:rPr>
              <a:t>Key Variables</a:t>
            </a:r>
            <a:endParaRPr lang="en-US" sz="2600" b="1">
              <a:solidFill>
                <a:srgbClr val="000000"/>
              </a:solidFill>
              <a:latin typeface="Calibri"/>
              <a:ea typeface="Calibri Light"/>
              <a:cs typeface="Calibri Light"/>
            </a:endParaRPr>
          </a:p>
          <a:p>
            <a:pPr>
              <a:lnSpc>
                <a:spcPct val="90000"/>
              </a:lnSpc>
              <a:spcBef>
                <a:spcPts val="0"/>
              </a:spcBef>
              <a:spcAft>
                <a:spcPts val="600"/>
              </a:spcAft>
            </a:pPr>
            <a:endParaRPr lang="en-US" sz="1700">
              <a:solidFill>
                <a:srgbClr val="000000"/>
              </a:solidFill>
              <a:ea typeface="Calibri Light"/>
              <a:cs typeface="Calibri Light"/>
            </a:endParaRPr>
          </a:p>
          <a:p>
            <a:pPr>
              <a:lnSpc>
                <a:spcPct val="90000"/>
              </a:lnSpc>
              <a:spcBef>
                <a:spcPts val="0"/>
              </a:spcBef>
              <a:spcAft>
                <a:spcPts val="600"/>
              </a:spcAft>
            </a:pPr>
            <a:endParaRPr lang="en-US" sz="1400">
              <a:solidFill>
                <a:srgbClr val="7A4A00"/>
              </a:solidFill>
              <a:cs typeface="Calibri Light"/>
            </a:endParaRPr>
          </a:p>
        </p:txBody>
      </p:sp>
      <p:sp>
        <p:nvSpPr>
          <p:cNvPr id="4" name="TextBox 3">
            <a:extLst>
              <a:ext uri="{FF2B5EF4-FFF2-40B4-BE49-F238E27FC236}">
                <a16:creationId xmlns:a16="http://schemas.microsoft.com/office/drawing/2014/main" id="{161D30BB-546F-37F2-1C34-1013C994FE34}"/>
              </a:ext>
            </a:extLst>
          </p:cNvPr>
          <p:cNvSpPr txBox="1"/>
          <p:nvPr/>
        </p:nvSpPr>
        <p:spPr>
          <a:xfrm>
            <a:off x="3590872" y="389865"/>
            <a:ext cx="2771305" cy="1048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474"/>
              </a:spcAft>
            </a:pPr>
            <a:r>
              <a:rPr lang="en-US" sz="2600" b="1">
                <a:solidFill>
                  <a:srgbClr val="7A4A00"/>
                </a:solidFill>
                <a:latin typeface="Calibri"/>
                <a:ea typeface="Calibri Light"/>
                <a:cs typeface="Calibri Light"/>
              </a:rPr>
              <a:t>Data Summary</a:t>
            </a:r>
            <a:endParaRPr lang="en-US" sz="2600" b="1">
              <a:latin typeface="Calibri"/>
              <a:ea typeface="Calibri Light"/>
              <a:cs typeface="Calibri Light"/>
            </a:endParaRPr>
          </a:p>
          <a:p>
            <a:pPr>
              <a:lnSpc>
                <a:spcPct val="90000"/>
              </a:lnSpc>
              <a:spcAft>
                <a:spcPts val="474"/>
              </a:spcAft>
            </a:pPr>
            <a:endParaRPr lang="en-US" sz="1600">
              <a:ea typeface="Calibri Light"/>
              <a:cs typeface="Calibri Light"/>
            </a:endParaRPr>
          </a:p>
          <a:p>
            <a:endParaRPr lang="en-US" sz="1600">
              <a:solidFill>
                <a:srgbClr val="80350E"/>
              </a:solidFill>
              <a:ea typeface="Calibri Light" panose="020F0302020204030204"/>
              <a:cs typeface="Calibri Light" panose="020F0302020204030204"/>
            </a:endParaRPr>
          </a:p>
        </p:txBody>
      </p:sp>
      <p:pic>
        <p:nvPicPr>
          <p:cNvPr id="6" name="Graphic 5" descr="Arrow Circle">
            <a:extLst>
              <a:ext uri="{FF2B5EF4-FFF2-40B4-BE49-F238E27FC236}">
                <a16:creationId xmlns:a16="http://schemas.microsoft.com/office/drawing/2014/main" id="{D1B05829-7D96-EFC9-9E07-434CB9F645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547" y="2298835"/>
            <a:ext cx="2998774" cy="2936315"/>
          </a:xfrm>
          <a:prstGeom prst="rect">
            <a:avLst/>
          </a:prstGeom>
        </p:spPr>
      </p:pic>
      <p:sp>
        <p:nvSpPr>
          <p:cNvPr id="7" name="Rectangle: Rounded Corners 6">
            <a:extLst>
              <a:ext uri="{FF2B5EF4-FFF2-40B4-BE49-F238E27FC236}">
                <a16:creationId xmlns:a16="http://schemas.microsoft.com/office/drawing/2014/main" id="{003CBFBD-DF7A-3881-6CFC-650D3DD2E33A}"/>
              </a:ext>
            </a:extLst>
          </p:cNvPr>
          <p:cNvSpPr/>
          <p:nvPr/>
        </p:nvSpPr>
        <p:spPr>
          <a:xfrm>
            <a:off x="3861061" y="4391077"/>
            <a:ext cx="7765109" cy="2204510"/>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Aft>
                <a:spcPts val="600"/>
              </a:spcAft>
            </a:pPr>
            <a:endParaRPr lang="en-US" sz="1600">
              <a:solidFill>
                <a:srgbClr val="7A4A00"/>
              </a:solidFill>
              <a:cs typeface="Calibri Light"/>
            </a:endParaRPr>
          </a:p>
          <a:p>
            <a:pPr>
              <a:lnSpc>
                <a:spcPct val="90000"/>
              </a:lnSpc>
              <a:spcAft>
                <a:spcPts val="600"/>
              </a:spcAft>
            </a:pPr>
            <a:endParaRPr lang="en-US" sz="1600">
              <a:solidFill>
                <a:srgbClr val="7A4A00"/>
              </a:solidFill>
              <a:cs typeface="Calibri Light"/>
            </a:endParaRPr>
          </a:p>
          <a:p>
            <a:pPr>
              <a:lnSpc>
                <a:spcPct val="90000"/>
              </a:lnSpc>
              <a:spcAft>
                <a:spcPts val="600"/>
              </a:spcAft>
            </a:pPr>
            <a:r>
              <a:rPr lang="en-US" sz="2200">
                <a:solidFill>
                  <a:srgbClr val="7A4A00"/>
                </a:solidFill>
                <a:latin typeface="Calibri"/>
                <a:cs typeface="Calibri Light"/>
              </a:rPr>
              <a:t>Six out of eleven variables can be considered as key variables:</a:t>
            </a:r>
            <a:endParaRPr lang="en-US" sz="2200">
              <a:solidFill>
                <a:srgbClr val="000000"/>
              </a:solidFill>
              <a:latin typeface="Calibri"/>
              <a:cs typeface="Calibri Light"/>
            </a:endParaRPr>
          </a:p>
          <a:p>
            <a:pPr>
              <a:lnSpc>
                <a:spcPct val="90000"/>
              </a:lnSpc>
              <a:spcAft>
                <a:spcPts val="600"/>
              </a:spcAft>
            </a:pPr>
            <a:r>
              <a:rPr lang="en-US" sz="2200" b="1">
                <a:solidFill>
                  <a:srgbClr val="7A4A00"/>
                </a:solidFill>
                <a:latin typeface="Calibri"/>
                <a:cs typeface="Calibri Light"/>
              </a:rPr>
              <a:t>Income, Advertising, Price, Age</a:t>
            </a:r>
            <a:endParaRPr lang="en-US" sz="2200">
              <a:solidFill>
                <a:srgbClr val="000000"/>
              </a:solidFill>
              <a:latin typeface="Calibri"/>
              <a:cs typeface="Calibri Light"/>
            </a:endParaRPr>
          </a:p>
          <a:p>
            <a:pPr>
              <a:lnSpc>
                <a:spcPct val="90000"/>
              </a:lnSpc>
              <a:spcAft>
                <a:spcPts val="600"/>
              </a:spcAft>
            </a:pPr>
            <a:r>
              <a:rPr lang="en-US" sz="2200" b="1" err="1">
                <a:solidFill>
                  <a:srgbClr val="7A4A00"/>
                </a:solidFill>
                <a:latin typeface="Calibri"/>
                <a:cs typeface="Calibri Light"/>
              </a:rPr>
              <a:t>CompPrice</a:t>
            </a:r>
            <a:r>
              <a:rPr lang="en-US" sz="2200" b="1">
                <a:solidFill>
                  <a:srgbClr val="7A4A00"/>
                </a:solidFill>
                <a:latin typeface="Calibri"/>
                <a:cs typeface="Calibri Light"/>
              </a:rPr>
              <a:t> -</a:t>
            </a:r>
            <a:r>
              <a:rPr lang="en-US" sz="2200">
                <a:solidFill>
                  <a:srgbClr val="7A4A00"/>
                </a:solidFill>
                <a:latin typeface="Calibri"/>
                <a:cs typeface="Calibri Light"/>
              </a:rPr>
              <a:t> Price charged by competitor for comparable brand</a:t>
            </a:r>
            <a:endParaRPr lang="en-US" sz="2200">
              <a:solidFill>
                <a:srgbClr val="000000"/>
              </a:solidFill>
              <a:latin typeface="Calibri"/>
              <a:cs typeface="Calibri Light"/>
            </a:endParaRPr>
          </a:p>
          <a:p>
            <a:pPr>
              <a:lnSpc>
                <a:spcPct val="90000"/>
              </a:lnSpc>
              <a:spcAft>
                <a:spcPts val="600"/>
              </a:spcAft>
            </a:pPr>
            <a:r>
              <a:rPr lang="en-US" sz="2200" b="1" err="1">
                <a:solidFill>
                  <a:srgbClr val="7A4A00"/>
                </a:solidFill>
                <a:latin typeface="Calibri"/>
                <a:cs typeface="Calibri Light"/>
              </a:rPr>
              <a:t>ShelveLoc</a:t>
            </a:r>
            <a:r>
              <a:rPr lang="en-US" sz="2200">
                <a:solidFill>
                  <a:srgbClr val="7A4A00"/>
                </a:solidFill>
                <a:latin typeface="Calibri"/>
                <a:cs typeface="Calibri Light"/>
              </a:rPr>
              <a:t> - The quality of the shelve location (Bad, Medium, Good,) for the product in the store </a:t>
            </a:r>
            <a:endParaRPr lang="en-US" sz="2200">
              <a:solidFill>
                <a:srgbClr val="000000"/>
              </a:solidFill>
              <a:latin typeface="Calibri"/>
              <a:cs typeface="Calibri Light"/>
            </a:endParaRPr>
          </a:p>
          <a:p>
            <a:pPr>
              <a:lnSpc>
                <a:spcPct val="90000"/>
              </a:lnSpc>
              <a:spcAft>
                <a:spcPts val="600"/>
              </a:spcAft>
            </a:pPr>
            <a:endParaRPr lang="en-US" sz="1600">
              <a:solidFill>
                <a:srgbClr val="7A4A00"/>
              </a:solidFill>
              <a:cs typeface="Calibri Light"/>
            </a:endParaRPr>
          </a:p>
          <a:p>
            <a:pPr algn="ctr"/>
            <a:endParaRPr lang="en-US" sz="2200">
              <a:solidFill>
                <a:schemeClr val="accent5">
                  <a:lumMod val="50000"/>
                </a:schemeClr>
              </a:solidFill>
              <a:cs typeface="Calibri Light"/>
            </a:endParaRPr>
          </a:p>
        </p:txBody>
      </p:sp>
      <p:sp>
        <p:nvSpPr>
          <p:cNvPr id="9" name="Rectangle: Rounded Corners 8">
            <a:extLst>
              <a:ext uri="{FF2B5EF4-FFF2-40B4-BE49-F238E27FC236}">
                <a16:creationId xmlns:a16="http://schemas.microsoft.com/office/drawing/2014/main" id="{4B21CB81-1F66-CC1F-974B-33CAE38ABCE3}"/>
              </a:ext>
            </a:extLst>
          </p:cNvPr>
          <p:cNvSpPr/>
          <p:nvPr/>
        </p:nvSpPr>
        <p:spPr>
          <a:xfrm>
            <a:off x="3861061" y="2512361"/>
            <a:ext cx="7770887" cy="101428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latin typeface="Calibri"/>
                <a:cs typeface="Calibri Light"/>
              </a:rPr>
              <a:t>Multiple Linear Regression to identify important predictors that would help predict car seats sales. </a:t>
            </a:r>
            <a:r>
              <a:rPr lang="en-US" sz="2200" b="1">
                <a:solidFill>
                  <a:schemeClr val="accent5">
                    <a:lumMod val="50000"/>
                  </a:schemeClr>
                </a:solidFill>
                <a:latin typeface="Calibri"/>
                <a:cs typeface="Calibri Light"/>
              </a:rPr>
              <a:t>Sales</a:t>
            </a:r>
            <a:r>
              <a:rPr lang="en-US" sz="2200">
                <a:solidFill>
                  <a:schemeClr val="accent5">
                    <a:lumMod val="50000"/>
                  </a:schemeClr>
                </a:solidFill>
                <a:latin typeface="Calibri"/>
                <a:cs typeface="Calibri Light"/>
              </a:rPr>
              <a:t> is the response variable</a:t>
            </a:r>
            <a:endParaRPr lang="en-US" sz="2200">
              <a:solidFill>
                <a:schemeClr val="accent5">
                  <a:lumMod val="50000"/>
                </a:schemeClr>
              </a:solidFill>
            </a:endParaRPr>
          </a:p>
        </p:txBody>
      </p:sp>
      <p:sp>
        <p:nvSpPr>
          <p:cNvPr id="10" name="Rectangle: Rounded Corners 9">
            <a:extLst>
              <a:ext uri="{FF2B5EF4-FFF2-40B4-BE49-F238E27FC236}">
                <a16:creationId xmlns:a16="http://schemas.microsoft.com/office/drawing/2014/main" id="{908F3C97-E193-9371-9E83-7265E7F64947}"/>
              </a:ext>
            </a:extLst>
          </p:cNvPr>
          <p:cNvSpPr/>
          <p:nvPr/>
        </p:nvSpPr>
        <p:spPr>
          <a:xfrm>
            <a:off x="3861061" y="1714796"/>
            <a:ext cx="7770887" cy="688975"/>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latin typeface="Calibri"/>
                <a:cs typeface="Calibri Light"/>
              </a:rPr>
              <a:t>The data set is from  </a:t>
            </a:r>
            <a:r>
              <a:rPr lang="en-US" sz="2200">
                <a:solidFill>
                  <a:schemeClr val="accent5">
                    <a:lumMod val="50000"/>
                  </a:schemeClr>
                </a:solidFill>
                <a:latin typeface="Calibri"/>
                <a:cs typeface="Calibri"/>
              </a:rPr>
              <a:t>2013 and </a:t>
            </a:r>
            <a:r>
              <a:rPr lang="en-US" sz="2200">
                <a:solidFill>
                  <a:schemeClr val="accent5">
                    <a:lumMod val="50000"/>
                  </a:schemeClr>
                </a:solidFill>
                <a:latin typeface="Calibri"/>
                <a:cs typeface="Calibri Light"/>
              </a:rPr>
              <a:t>encompasses data about 400 stores selling these car seats</a:t>
            </a:r>
            <a:endParaRPr lang="en-US" sz="2200">
              <a:solidFill>
                <a:schemeClr val="accent5">
                  <a:lumMod val="50000"/>
                </a:schemeClr>
              </a:solidFill>
              <a:latin typeface="Calibri"/>
              <a:cs typeface="Calibri"/>
            </a:endParaRPr>
          </a:p>
        </p:txBody>
      </p:sp>
      <p:sp>
        <p:nvSpPr>
          <p:cNvPr id="11" name="Rectangle: Rounded Corners 10">
            <a:extLst>
              <a:ext uri="{FF2B5EF4-FFF2-40B4-BE49-F238E27FC236}">
                <a16:creationId xmlns:a16="http://schemas.microsoft.com/office/drawing/2014/main" id="{C67F0CA5-E573-183F-9550-348CC23AC947}"/>
              </a:ext>
            </a:extLst>
          </p:cNvPr>
          <p:cNvSpPr/>
          <p:nvPr/>
        </p:nvSpPr>
        <p:spPr>
          <a:xfrm>
            <a:off x="3861061" y="929720"/>
            <a:ext cx="7770887" cy="688975"/>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accent5">
                    <a:lumMod val="50000"/>
                  </a:schemeClr>
                </a:solidFill>
                <a:latin typeface="Calibri"/>
                <a:cs typeface="Calibri Light"/>
              </a:rPr>
              <a:t>Simulated data on sales of a specific product which is a brand of car seat</a:t>
            </a:r>
            <a:endParaRPr lang="en-US" sz="2200">
              <a:solidFill>
                <a:schemeClr val="accent5">
                  <a:lumMod val="50000"/>
                </a:schemeClr>
              </a:solidFill>
              <a:latin typeface="Calibri"/>
              <a:cs typeface="Calibri"/>
            </a:endParaRPr>
          </a:p>
        </p:txBody>
      </p:sp>
    </p:spTree>
    <p:extLst>
      <p:ext uri="{BB962C8B-B14F-4D97-AF65-F5344CB8AC3E}">
        <p14:creationId xmlns:p14="http://schemas.microsoft.com/office/powerpoint/2010/main" val="4173716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7889-E650-B73E-EED1-3F27545BA755}"/>
              </a:ext>
            </a:extLst>
          </p:cNvPr>
          <p:cNvSpPr>
            <a:spLocks noGrp="1"/>
          </p:cNvSpPr>
          <p:nvPr>
            <p:ph type="title"/>
          </p:nvPr>
        </p:nvSpPr>
        <p:spPr>
          <a:xfrm>
            <a:off x="484057" y="346075"/>
            <a:ext cx="2933700" cy="677863"/>
          </a:xfrm>
        </p:spPr>
        <p:txBody>
          <a:bodyPr>
            <a:normAutofit/>
          </a:bodyPr>
          <a:lstStyle/>
          <a:p>
            <a:r>
              <a:rPr lang="en-US" sz="3200" b="1">
                <a:solidFill>
                  <a:schemeClr val="accent5">
                    <a:lumMod val="50000"/>
                  </a:schemeClr>
                </a:solidFill>
                <a:latin typeface="Calibri"/>
                <a:cs typeface="Calibri"/>
              </a:rPr>
              <a:t>Methods </a:t>
            </a:r>
            <a:r>
              <a:rPr lang="en-US" sz="2000" b="1">
                <a:solidFill>
                  <a:schemeClr val="accent5">
                    <a:lumMod val="50000"/>
                  </a:schemeClr>
                </a:solidFill>
                <a:latin typeface="Calibri"/>
                <a:cs typeface="Calibri"/>
              </a:rPr>
              <a:t>(continued)</a:t>
            </a:r>
            <a:endParaRPr lang="en-US" sz="3200" b="1">
              <a:solidFill>
                <a:schemeClr val="accent5">
                  <a:lumMod val="50000"/>
                </a:schemeClr>
              </a:solidFill>
              <a:latin typeface="Calibri"/>
              <a:cs typeface="Calibri"/>
            </a:endParaRPr>
          </a:p>
        </p:txBody>
      </p:sp>
      <p:sp>
        <p:nvSpPr>
          <p:cNvPr id="3" name="Content Placeholder 2">
            <a:extLst>
              <a:ext uri="{FF2B5EF4-FFF2-40B4-BE49-F238E27FC236}">
                <a16:creationId xmlns:a16="http://schemas.microsoft.com/office/drawing/2014/main" id="{857CF21D-733E-DF88-F656-616B45FC4A7B}"/>
              </a:ext>
            </a:extLst>
          </p:cNvPr>
          <p:cNvSpPr>
            <a:spLocks noGrp="1"/>
          </p:cNvSpPr>
          <p:nvPr>
            <p:ph idx="1"/>
          </p:nvPr>
        </p:nvSpPr>
        <p:spPr>
          <a:xfrm>
            <a:off x="485775" y="1216025"/>
            <a:ext cx="3924300" cy="560388"/>
          </a:xfrm>
        </p:spPr>
        <p:txBody>
          <a:bodyPr vert="horz" lIns="91440" tIns="45720" rIns="91440" bIns="45720" rtlCol="0" anchor="t">
            <a:noAutofit/>
          </a:bodyPr>
          <a:lstStyle/>
          <a:p>
            <a:pPr marL="0" indent="0">
              <a:buNone/>
            </a:pPr>
            <a:r>
              <a:rPr lang="en-US" sz="2600" b="1">
                <a:solidFill>
                  <a:schemeClr val="accent5">
                    <a:lumMod val="50000"/>
                  </a:schemeClr>
                </a:solidFill>
                <a:latin typeface="Calibri"/>
                <a:cs typeface="Times New Roman"/>
              </a:rPr>
              <a:t>Important Visualizations</a:t>
            </a:r>
            <a:endParaRPr lang="en-US" sz="2600" b="1">
              <a:solidFill>
                <a:schemeClr val="accent5">
                  <a:lumMod val="50000"/>
                </a:schemeClr>
              </a:solidFill>
              <a:latin typeface="Calibri"/>
            </a:endParaRPr>
          </a:p>
        </p:txBody>
      </p:sp>
      <p:pic>
        <p:nvPicPr>
          <p:cNvPr id="9" name="Picture 8" descr="A screenshot of a computer screen&#10;&#10;Description automatically generated">
            <a:extLst>
              <a:ext uri="{FF2B5EF4-FFF2-40B4-BE49-F238E27FC236}">
                <a16:creationId xmlns:a16="http://schemas.microsoft.com/office/drawing/2014/main" id="{91D509B9-16ED-FABF-4455-C695811584F3}"/>
              </a:ext>
            </a:extLst>
          </p:cNvPr>
          <p:cNvPicPr>
            <a:picLocks noChangeAspect="1"/>
          </p:cNvPicPr>
          <p:nvPr/>
        </p:nvPicPr>
        <p:blipFill>
          <a:blip r:embed="rId2"/>
          <a:stretch>
            <a:fillRect/>
          </a:stretch>
        </p:blipFill>
        <p:spPr>
          <a:xfrm>
            <a:off x="5835011" y="1017962"/>
            <a:ext cx="3381375" cy="509587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168FC88-035B-4827-6F76-4A1E6E8C0352}"/>
              </a:ext>
            </a:extLst>
          </p:cNvPr>
          <p:cNvPicPr>
            <a:picLocks noChangeAspect="1"/>
          </p:cNvPicPr>
          <p:nvPr/>
        </p:nvPicPr>
        <p:blipFill>
          <a:blip r:embed="rId3"/>
          <a:stretch>
            <a:fillRect/>
          </a:stretch>
        </p:blipFill>
        <p:spPr>
          <a:xfrm>
            <a:off x="485205" y="2149604"/>
            <a:ext cx="4400837" cy="2538215"/>
          </a:xfrm>
          <a:prstGeom prst="rect">
            <a:avLst/>
          </a:prstGeom>
        </p:spPr>
      </p:pic>
      <p:sp>
        <p:nvSpPr>
          <p:cNvPr id="4" name="TextBox 3">
            <a:extLst>
              <a:ext uri="{FF2B5EF4-FFF2-40B4-BE49-F238E27FC236}">
                <a16:creationId xmlns:a16="http://schemas.microsoft.com/office/drawing/2014/main" id="{31F55CC7-FD66-46AE-90C3-F7DC65253F13}"/>
              </a:ext>
            </a:extLst>
          </p:cNvPr>
          <p:cNvSpPr txBox="1"/>
          <p:nvPr/>
        </p:nvSpPr>
        <p:spPr>
          <a:xfrm>
            <a:off x="486314" y="5048250"/>
            <a:ext cx="45337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5">
                    <a:lumMod val="50000"/>
                  </a:schemeClr>
                </a:solidFill>
                <a:ea typeface="Calibri Light"/>
                <a:cs typeface="Calibri Light"/>
              </a:rPr>
              <a:t>Terms with "Prob&gt; l t l" &lt;0.05 indicates a variable that is significant, or a predictor that influences sales</a:t>
            </a:r>
          </a:p>
          <a:p>
            <a:pPr marL="285750" indent="-285750">
              <a:buFont typeface="Arial"/>
              <a:buChar char="•"/>
            </a:pPr>
            <a:endParaRPr lang="en-US">
              <a:ea typeface="Calibri Light"/>
              <a:cs typeface="Calibri Light"/>
            </a:endParaRPr>
          </a:p>
        </p:txBody>
      </p:sp>
      <p:sp>
        <p:nvSpPr>
          <p:cNvPr id="6" name="TextBox 5">
            <a:extLst>
              <a:ext uri="{FF2B5EF4-FFF2-40B4-BE49-F238E27FC236}">
                <a16:creationId xmlns:a16="http://schemas.microsoft.com/office/drawing/2014/main" id="{84C05290-34CF-5D57-0A7A-669BE6FB85AE}"/>
              </a:ext>
            </a:extLst>
          </p:cNvPr>
          <p:cNvSpPr txBox="1"/>
          <p:nvPr/>
        </p:nvSpPr>
        <p:spPr>
          <a:xfrm>
            <a:off x="9219661" y="3085381"/>
            <a:ext cx="290104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5">
                    <a:lumMod val="50000"/>
                  </a:schemeClr>
                </a:solidFill>
                <a:ea typeface="Calibri Light"/>
                <a:cs typeface="Calibri Light"/>
              </a:rPr>
              <a:t>"P Values" that are larger than 0.05 indicate the variables do not have a significant impact on sales of car seats</a:t>
            </a:r>
          </a:p>
        </p:txBody>
      </p:sp>
    </p:spTree>
    <p:extLst>
      <p:ext uri="{BB962C8B-B14F-4D97-AF65-F5344CB8AC3E}">
        <p14:creationId xmlns:p14="http://schemas.microsoft.com/office/powerpoint/2010/main" val="907877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7889-E650-B73E-EED1-3F27545BA755}"/>
              </a:ext>
            </a:extLst>
          </p:cNvPr>
          <p:cNvSpPr>
            <a:spLocks noGrp="1"/>
          </p:cNvSpPr>
          <p:nvPr>
            <p:ph type="title"/>
          </p:nvPr>
        </p:nvSpPr>
        <p:spPr>
          <a:xfrm>
            <a:off x="419100" y="193675"/>
            <a:ext cx="2752725" cy="677863"/>
          </a:xfrm>
        </p:spPr>
        <p:txBody>
          <a:bodyPr>
            <a:normAutofit/>
          </a:bodyPr>
          <a:lstStyle/>
          <a:p>
            <a:r>
              <a:rPr lang="en-US" sz="3200" b="1">
                <a:solidFill>
                  <a:schemeClr val="accent5">
                    <a:lumMod val="50000"/>
                  </a:schemeClr>
                </a:solidFill>
                <a:latin typeface="Calibri"/>
                <a:cs typeface="Calibri"/>
              </a:rPr>
              <a:t>Methods </a:t>
            </a:r>
            <a:r>
              <a:rPr lang="en-US" sz="2000" b="1">
                <a:solidFill>
                  <a:schemeClr val="accent5">
                    <a:lumMod val="50000"/>
                  </a:schemeClr>
                </a:solidFill>
                <a:latin typeface="Calibri"/>
                <a:cs typeface="Calibri"/>
              </a:rPr>
              <a:t>(continued)</a:t>
            </a:r>
          </a:p>
        </p:txBody>
      </p:sp>
      <p:sp>
        <p:nvSpPr>
          <p:cNvPr id="3" name="Content Placeholder 2">
            <a:extLst>
              <a:ext uri="{FF2B5EF4-FFF2-40B4-BE49-F238E27FC236}">
                <a16:creationId xmlns:a16="http://schemas.microsoft.com/office/drawing/2014/main" id="{857CF21D-733E-DF88-F656-616B45FC4A7B}"/>
              </a:ext>
            </a:extLst>
          </p:cNvPr>
          <p:cNvSpPr>
            <a:spLocks noGrp="1"/>
          </p:cNvSpPr>
          <p:nvPr>
            <p:ph idx="1"/>
          </p:nvPr>
        </p:nvSpPr>
        <p:spPr>
          <a:xfrm>
            <a:off x="419100" y="946150"/>
            <a:ext cx="3344333" cy="520171"/>
          </a:xfrm>
        </p:spPr>
        <p:txBody>
          <a:bodyPr vert="horz" lIns="91440" tIns="45720" rIns="91440" bIns="45720" rtlCol="0" anchor="t">
            <a:noAutofit/>
          </a:bodyPr>
          <a:lstStyle/>
          <a:p>
            <a:pPr marL="0" indent="0">
              <a:buNone/>
            </a:pPr>
            <a:r>
              <a:rPr lang="en-US" sz="2600" b="1">
                <a:solidFill>
                  <a:schemeClr val="accent5">
                    <a:lumMod val="50000"/>
                  </a:schemeClr>
                </a:solidFill>
                <a:latin typeface="Calibri"/>
                <a:ea typeface="Calibri"/>
                <a:cs typeface="Calibri"/>
              </a:rPr>
              <a:t>Final Model Summary</a:t>
            </a:r>
            <a:endParaRPr lang="en-US" sz="2600" b="1">
              <a:solidFill>
                <a:schemeClr val="accent5">
                  <a:lumMod val="50000"/>
                </a:schemeClr>
              </a:solidFill>
              <a:latin typeface="Calibri"/>
              <a:cs typeface="Calibri"/>
            </a:endParaRPr>
          </a:p>
        </p:txBody>
      </p:sp>
      <p:pic>
        <p:nvPicPr>
          <p:cNvPr id="11" name="Picture 10" descr="A screenshot of a computer&#10;&#10;Description automatically generated">
            <a:extLst>
              <a:ext uri="{FF2B5EF4-FFF2-40B4-BE49-F238E27FC236}">
                <a16:creationId xmlns:a16="http://schemas.microsoft.com/office/drawing/2014/main" id="{41000295-9480-E90B-FC51-8A54D817376E}"/>
              </a:ext>
            </a:extLst>
          </p:cNvPr>
          <p:cNvPicPr>
            <a:picLocks noChangeAspect="1"/>
          </p:cNvPicPr>
          <p:nvPr/>
        </p:nvPicPr>
        <p:blipFill>
          <a:blip r:embed="rId3"/>
          <a:stretch>
            <a:fillRect/>
          </a:stretch>
        </p:blipFill>
        <p:spPr>
          <a:xfrm>
            <a:off x="757385" y="1618108"/>
            <a:ext cx="3448761" cy="349269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92536E3-ABA8-8333-1A14-46FBE6D64CFD}"/>
              </a:ext>
            </a:extLst>
          </p:cNvPr>
          <p:cNvPicPr>
            <a:picLocks noChangeAspect="1"/>
          </p:cNvPicPr>
          <p:nvPr/>
        </p:nvPicPr>
        <p:blipFill>
          <a:blip r:embed="rId4"/>
          <a:stretch>
            <a:fillRect/>
          </a:stretch>
        </p:blipFill>
        <p:spPr>
          <a:xfrm>
            <a:off x="7431773" y="1613802"/>
            <a:ext cx="4397282" cy="3072027"/>
          </a:xfrm>
          <a:prstGeom prst="rect">
            <a:avLst/>
          </a:prstGeom>
        </p:spPr>
      </p:pic>
      <p:sp>
        <p:nvSpPr>
          <p:cNvPr id="7" name="TextBox 6">
            <a:extLst>
              <a:ext uri="{FF2B5EF4-FFF2-40B4-BE49-F238E27FC236}">
                <a16:creationId xmlns:a16="http://schemas.microsoft.com/office/drawing/2014/main" id="{2932C0C1-A16B-976E-5F9F-B85F56F26A33}"/>
              </a:ext>
            </a:extLst>
          </p:cNvPr>
          <p:cNvSpPr txBox="1"/>
          <p:nvPr/>
        </p:nvSpPr>
        <p:spPr>
          <a:xfrm>
            <a:off x="7946572" y="5025118"/>
            <a:ext cx="38821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b="1">
                <a:solidFill>
                  <a:schemeClr val="accent5">
                    <a:lumMod val="50000"/>
                  </a:schemeClr>
                </a:solidFill>
                <a:ea typeface="Calibri Light"/>
                <a:cs typeface="Calibri Light"/>
              </a:rPr>
              <a:t>BIC</a:t>
            </a:r>
            <a:r>
              <a:rPr lang="en-US">
                <a:solidFill>
                  <a:schemeClr val="accent5">
                    <a:lumMod val="50000"/>
                  </a:schemeClr>
                </a:solidFill>
                <a:ea typeface="Calibri Light"/>
                <a:cs typeface="Calibri Light"/>
              </a:rPr>
              <a:t> starts increasing after </a:t>
            </a:r>
            <a:r>
              <a:rPr lang="en-US" b="1">
                <a:solidFill>
                  <a:schemeClr val="accent5">
                    <a:lumMod val="50000"/>
                  </a:schemeClr>
                </a:solidFill>
                <a:ea typeface="Calibri Light"/>
                <a:cs typeface="Calibri Light"/>
              </a:rPr>
              <a:t>Income</a:t>
            </a:r>
            <a:r>
              <a:rPr lang="en-US">
                <a:solidFill>
                  <a:schemeClr val="accent5">
                    <a:lumMod val="50000"/>
                  </a:schemeClr>
                </a:solidFill>
                <a:ea typeface="Calibri Light"/>
                <a:cs typeface="Calibri Light"/>
              </a:rPr>
              <a:t>, meaning all the variables following are not important for this model. </a:t>
            </a:r>
          </a:p>
        </p:txBody>
      </p:sp>
      <p:sp>
        <p:nvSpPr>
          <p:cNvPr id="4" name="TextBox 3">
            <a:extLst>
              <a:ext uri="{FF2B5EF4-FFF2-40B4-BE49-F238E27FC236}">
                <a16:creationId xmlns:a16="http://schemas.microsoft.com/office/drawing/2014/main" id="{44CA402D-6251-93D2-0C6E-7A5758694E35}"/>
              </a:ext>
            </a:extLst>
          </p:cNvPr>
          <p:cNvSpPr txBox="1"/>
          <p:nvPr/>
        </p:nvSpPr>
        <p:spPr>
          <a:xfrm>
            <a:off x="420460" y="5215617"/>
            <a:ext cx="64375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solidFill>
                  <a:schemeClr val="accent5">
                    <a:lumMod val="50000"/>
                  </a:schemeClr>
                </a:solidFill>
                <a:ea typeface="Calibri Light"/>
                <a:cs typeface="Calibri Light"/>
              </a:rPr>
              <a:t>Allows us to plug values in for predicted variables to predict sales based on values for each of these variables that impact sales. </a:t>
            </a:r>
            <a:endParaRPr lang="en-US">
              <a:solidFill>
                <a:schemeClr val="accent5">
                  <a:lumMod val="50000"/>
                </a:schemeClr>
              </a:solidFill>
              <a:cs typeface="Calibri Light"/>
            </a:endParaRPr>
          </a:p>
          <a:p>
            <a:pPr marL="285750" indent="-285750">
              <a:buFont typeface="Arial,Sans-Serif"/>
              <a:buChar char="•"/>
            </a:pPr>
            <a:r>
              <a:rPr lang="en-US">
                <a:solidFill>
                  <a:schemeClr val="accent5">
                    <a:lumMod val="50000"/>
                  </a:schemeClr>
                </a:solidFill>
                <a:cs typeface="Calibri Light"/>
              </a:rPr>
              <a:t>For every one unit of </a:t>
            </a:r>
            <a:r>
              <a:rPr lang="en-US" b="1" err="1">
                <a:solidFill>
                  <a:schemeClr val="accent5">
                    <a:lumMod val="50000"/>
                  </a:schemeClr>
                </a:solidFill>
                <a:cs typeface="Calibri Light"/>
              </a:rPr>
              <a:t>CompPrice</a:t>
            </a:r>
            <a:r>
              <a:rPr lang="en-US">
                <a:solidFill>
                  <a:schemeClr val="accent5">
                    <a:lumMod val="50000"/>
                  </a:schemeClr>
                </a:solidFill>
                <a:cs typeface="Calibri Light"/>
              </a:rPr>
              <a:t> that increases, we expect </a:t>
            </a:r>
            <a:r>
              <a:rPr lang="en-US" b="1">
                <a:solidFill>
                  <a:schemeClr val="accent5">
                    <a:lumMod val="50000"/>
                  </a:schemeClr>
                </a:solidFill>
                <a:cs typeface="Calibri Light"/>
              </a:rPr>
              <a:t>Sales</a:t>
            </a:r>
            <a:r>
              <a:rPr lang="en-US">
                <a:solidFill>
                  <a:schemeClr val="accent5">
                    <a:lumMod val="50000"/>
                  </a:schemeClr>
                </a:solidFill>
                <a:cs typeface="Calibri Light"/>
              </a:rPr>
              <a:t> to increase by </a:t>
            </a:r>
            <a:r>
              <a:rPr lang="en-US" b="1">
                <a:solidFill>
                  <a:schemeClr val="accent5">
                    <a:lumMod val="50000"/>
                  </a:schemeClr>
                </a:solidFill>
                <a:cs typeface="Calibri Light"/>
              </a:rPr>
              <a:t>0.0925 </a:t>
            </a:r>
            <a:endParaRPr lang="en-US" b="1">
              <a:solidFill>
                <a:schemeClr val="accent5">
                  <a:lumMod val="50000"/>
                </a:schemeClr>
              </a:solidFill>
              <a:ea typeface="Calibri Light"/>
              <a:cs typeface="Calibri Light"/>
            </a:endParaRPr>
          </a:p>
          <a:p>
            <a:pPr marL="285750" indent="-285750" algn="l">
              <a:buFont typeface="Arial,Sans-Serif"/>
              <a:buChar char="•"/>
            </a:pPr>
            <a:endParaRPr lang="en-US"/>
          </a:p>
        </p:txBody>
      </p:sp>
    </p:spTree>
    <p:extLst>
      <p:ext uri="{BB962C8B-B14F-4D97-AF65-F5344CB8AC3E}">
        <p14:creationId xmlns:p14="http://schemas.microsoft.com/office/powerpoint/2010/main" val="1555486272"/>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84ac877-5d64-4e4f-b33f-7303c2a5992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ADD7F05E6C91047A67F028533537791" ma:contentTypeVersion="8" ma:contentTypeDescription="Create a new document." ma:contentTypeScope="" ma:versionID="6f9c6aa2cc57cb062fcb894035e50eac">
  <xsd:schema xmlns:xsd="http://www.w3.org/2001/XMLSchema" xmlns:xs="http://www.w3.org/2001/XMLSchema" xmlns:p="http://schemas.microsoft.com/office/2006/metadata/properties" xmlns:ns3="284ac877-5d64-4e4f-b33f-7303c2a5992c" xmlns:ns4="18d57361-80af-4043-af29-bd87de72a3dc" targetNamespace="http://schemas.microsoft.com/office/2006/metadata/properties" ma:root="true" ma:fieldsID="310bdb1fac5aea64ef1fc0b15fb8062d" ns3:_="" ns4:_="">
    <xsd:import namespace="284ac877-5d64-4e4f-b33f-7303c2a5992c"/>
    <xsd:import namespace="18d57361-80af-4043-af29-bd87de72a3d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ObjectDetectorVersions"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4ac877-5d64-4e4f-b33f-7303c2a599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8d57361-80af-4043-af29-bd87de72a3d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F4116B-CE50-48C3-80A8-810395A3B129}">
  <ds:schemaRefs>
    <ds:schemaRef ds:uri="284ac877-5d64-4e4f-b33f-7303c2a5992c"/>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2.xml><?xml version="1.0" encoding="utf-8"?>
<ds:datastoreItem xmlns:ds="http://schemas.openxmlformats.org/officeDocument/2006/customXml" ds:itemID="{DC4574F3-B22B-455A-8AC9-D4A83337C892}">
  <ds:schemaRefs>
    <ds:schemaRef ds:uri="http://schemas.microsoft.com/sharepoint/v3/contenttype/forms"/>
  </ds:schemaRefs>
</ds:datastoreItem>
</file>

<file path=customXml/itemProps3.xml><?xml version="1.0" encoding="utf-8"?>
<ds:datastoreItem xmlns:ds="http://schemas.openxmlformats.org/officeDocument/2006/customXml" ds:itemID="{36D4A683-EDD6-4071-94AA-256C4FE2A742}">
  <ds:schemaRefs>
    <ds:schemaRef ds:uri="18d57361-80af-4043-af29-bd87de72a3dc"/>
    <ds:schemaRef ds:uri="284ac877-5d64-4e4f-b33f-7303c2a599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TM04033925[[fn=Droplet]]</Template>
  <Application>Microsoft Office PowerPoint</Application>
  <PresentationFormat>Widescreen</PresentationFormat>
  <Slides>20</Slides>
  <Notes>10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Metropolitan</vt:lpstr>
      <vt:lpstr>PowerPoint Presentation</vt:lpstr>
      <vt:lpstr>Table of Content</vt:lpstr>
      <vt:lpstr>Executive summary</vt:lpstr>
      <vt:lpstr>Executive summary  (continued)</vt:lpstr>
      <vt:lpstr>Introduction  - Problem Importance </vt:lpstr>
      <vt:lpstr>Problem Solution - Analytics </vt:lpstr>
      <vt:lpstr>Methods</vt:lpstr>
      <vt:lpstr>Methods (continued)</vt:lpstr>
      <vt:lpstr>Methods (continued)</vt:lpstr>
      <vt:lpstr>Results</vt:lpstr>
      <vt:lpstr>PowerPoint Presentation</vt:lpstr>
      <vt:lpstr>Conclusion</vt:lpstr>
      <vt:lpstr>Recommendations</vt:lpstr>
      <vt:lpstr>Appendix</vt:lpstr>
      <vt:lpstr>PowerPoint Presentation</vt:lpstr>
      <vt:lpstr>PowerPoint Presentation</vt:lpstr>
      <vt:lpstr>PowerPoint Presentation</vt:lpstr>
      <vt:lpstr>Model Distributions</vt:lpstr>
      <vt:lpstr>Prediction Expression Formula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GBUS-720-001, Marketing Research Final Project: Credit Risk </dc:title>
  <dc:creator>M'hammed Amine El Boury</dc:creator>
  <cp:revision>10</cp:revision>
  <dcterms:created xsi:type="dcterms:W3CDTF">2024-05-01T22:15:31Z</dcterms:created>
  <dcterms:modified xsi:type="dcterms:W3CDTF">2024-05-05T13:44:03Z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0x0101005ADD7F05E6C91047A67F028533537791</vt:lpwstr>
  </property>
</Properties>
</file>